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29" r:id="rId3"/>
    <p:sldId id="332" r:id="rId4"/>
    <p:sldId id="345" r:id="rId5"/>
    <p:sldId id="346" r:id="rId6"/>
    <p:sldId id="347" r:id="rId7"/>
    <p:sldId id="348" r:id="rId8"/>
    <p:sldId id="349" r:id="rId9"/>
    <p:sldId id="350" r:id="rId10"/>
    <p:sldId id="266" r:id="rId11"/>
    <p:sldId id="269" r:id="rId12"/>
    <p:sldId id="312" r:id="rId13"/>
    <p:sldId id="351" r:id="rId14"/>
    <p:sldId id="352" r:id="rId15"/>
    <p:sldId id="328" r:id="rId16"/>
    <p:sldId id="337" r:id="rId17"/>
    <p:sldId id="338" r:id="rId18"/>
    <p:sldId id="339" r:id="rId19"/>
    <p:sldId id="334" r:id="rId20"/>
    <p:sldId id="335" r:id="rId21"/>
    <p:sldId id="336" r:id="rId22"/>
    <p:sldId id="384" r:id="rId23"/>
    <p:sldId id="353" r:id="rId24"/>
    <p:sldId id="362" r:id="rId25"/>
    <p:sldId id="354" r:id="rId26"/>
    <p:sldId id="363" r:id="rId27"/>
    <p:sldId id="364" r:id="rId28"/>
    <p:sldId id="355" r:id="rId29"/>
    <p:sldId id="365" r:id="rId30"/>
    <p:sldId id="366" r:id="rId31"/>
    <p:sldId id="367" r:id="rId32"/>
    <p:sldId id="368" r:id="rId33"/>
    <p:sldId id="356" r:id="rId34"/>
    <p:sldId id="357" r:id="rId35"/>
    <p:sldId id="358" r:id="rId36"/>
    <p:sldId id="359" r:id="rId37"/>
    <p:sldId id="360" r:id="rId38"/>
    <p:sldId id="361" r:id="rId39"/>
    <p:sldId id="383" r:id="rId40"/>
    <p:sldId id="317" r:id="rId41"/>
    <p:sldId id="371" r:id="rId42"/>
    <p:sldId id="381" r:id="rId43"/>
    <p:sldId id="382" r:id="rId44"/>
    <p:sldId id="318" r:id="rId45"/>
    <p:sldId id="378" r:id="rId46"/>
    <p:sldId id="369" r:id="rId47"/>
    <p:sldId id="380" r:id="rId48"/>
    <p:sldId id="370" r:id="rId49"/>
    <p:sldId id="319" r:id="rId50"/>
    <p:sldId id="374" r:id="rId51"/>
    <p:sldId id="385" r:id="rId52"/>
    <p:sldId id="321" r:id="rId53"/>
    <p:sldId id="372" r:id="rId54"/>
    <p:sldId id="373" r:id="rId55"/>
    <p:sldId id="375" r:id="rId56"/>
    <p:sldId id="322" r:id="rId57"/>
    <p:sldId id="376" r:id="rId58"/>
    <p:sldId id="377" r:id="rId59"/>
    <p:sldId id="379" r:id="rId60"/>
    <p:sldId id="327" r:id="rId6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0" autoAdjust="0"/>
  </p:normalViewPr>
  <p:slideViewPr>
    <p:cSldViewPr>
      <p:cViewPr varScale="1">
        <p:scale>
          <a:sx n="127" d="100"/>
          <a:sy n="127" d="100"/>
        </p:scale>
        <p:origin x="-3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8D85E-82DE-4CF7-B1EC-1B0C8B6AE0C8}" type="datetimeFigureOut">
              <a:rPr lang="el-GR" smtClean="0"/>
              <a:pPr/>
              <a:t>2/9/2011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AA915-910A-47FA-8E9C-30E4CE45AD9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A5AA915-910A-47FA-8E9C-30E4CE45AD92}" type="slidenum">
              <a:rPr lang="el-GR" smtClean="0"/>
              <a:pPr/>
              <a:t>13</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AC08A3E5-74A7-4C6A-A84E-5B68972E6F43}" type="slidenum">
              <a:rPr lang="el-GR" smtClean="0">
                <a:latin typeface="Arial" charset="0"/>
              </a:rPr>
              <a:pPr/>
              <a:t>40</a:t>
            </a:fld>
            <a:endParaRPr lang="el-G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AC08A3E5-74A7-4C6A-A84E-5B68972E6F43}" type="slidenum">
              <a:rPr lang="el-GR" smtClean="0">
                <a:latin typeface="Arial" charset="0"/>
              </a:rPr>
              <a:pPr/>
              <a:t>44</a:t>
            </a:fld>
            <a:endParaRPr lang="el-G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AC08A3E5-74A7-4C6A-A84E-5B68972E6F43}" type="slidenum">
              <a:rPr lang="el-GR" smtClean="0">
                <a:latin typeface="Arial" charset="0"/>
              </a:rPr>
              <a:pPr/>
              <a:t>49</a:t>
            </a:fld>
            <a:endParaRPr lang="el-G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AC08A3E5-74A7-4C6A-A84E-5B68972E6F43}" type="slidenum">
              <a:rPr lang="el-GR" smtClean="0">
                <a:latin typeface="Arial" charset="0"/>
              </a:rPr>
              <a:pPr/>
              <a:t>52</a:t>
            </a:fld>
            <a:endParaRPr lang="el-G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AC08A3E5-74A7-4C6A-A84E-5B68972E6F43}" type="slidenum">
              <a:rPr lang="el-GR" smtClean="0">
                <a:latin typeface="Arial" charset="0"/>
              </a:rPr>
              <a:pPr/>
              <a:t>56</a:t>
            </a:fld>
            <a:endParaRPr lang="el-G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899548-F0A6-48AA-9D7D-FFF4FF7FC092}" type="slidenum">
              <a:rPr lang="el-GR" smtClean="0"/>
              <a:pPr/>
              <a:t>16</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109C03-F253-4DFE-A234-09A047181DE6}" type="slidenum">
              <a:rPr lang="el-GR" smtClean="0"/>
              <a:pPr/>
              <a:t>17</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4764FF-604A-4367-8D6E-863C77D2942F}" type="slidenum">
              <a:rPr lang="el-GR" smtClean="0"/>
              <a:pPr/>
              <a:t>18</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6C7711-681E-4516-9307-251323DF374D}" type="slidenum">
              <a:rPr lang="el-GR" smtClean="0"/>
              <a:pPr/>
              <a:t>19</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70F04C-EA17-4F64-8032-AA3C20C81728}" type="slidenum">
              <a:rPr lang="el-GR" smtClean="0"/>
              <a:pPr/>
              <a:t>20</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7594D7-DAF2-4D71-94DE-17E3C3724748}" type="slidenum">
              <a:rPr lang="el-GR" smtClean="0"/>
              <a:pPr/>
              <a:t>21</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l-GR" smtClean="0"/>
          </a:p>
        </p:txBody>
      </p:sp>
      <p:sp>
        <p:nvSpPr>
          <p:cNvPr id="37892" name="Slide Number Placeholder 3"/>
          <p:cNvSpPr>
            <a:spLocks noGrp="1"/>
          </p:cNvSpPr>
          <p:nvPr>
            <p:ph type="sldNum" sz="quarter" idx="5"/>
          </p:nvPr>
        </p:nvSpPr>
        <p:spPr>
          <a:noFill/>
        </p:spPr>
        <p:txBody>
          <a:bodyPr/>
          <a:lstStyle/>
          <a:p>
            <a:fld id="{19476484-2347-4914-8033-B8DD4EEB4E9C}" type="slidenum">
              <a:rPr lang="el-GR" smtClean="0"/>
              <a:pPr/>
              <a:t>25</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A5AA915-910A-47FA-8E9C-30E4CE45AD92}" type="slidenum">
              <a:rPr lang="el-GR" smtClean="0"/>
              <a:pPr/>
              <a:t>33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226C7E4-AF77-4057-A5F5-B3BD9326DF4E}" type="datetimeFigureOut">
              <a:rPr lang="el-GR" smtClean="0"/>
              <a:pPr/>
              <a:t>2/9/2011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38CBF5-593C-4E77-8CB2-B0D03BD0282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6C7E4-AF77-4057-A5F5-B3BD9326DF4E}" type="datetimeFigureOut">
              <a:rPr lang="el-GR" smtClean="0"/>
              <a:pPr/>
              <a:t>2/9/2011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8CBF5-593C-4E77-8CB2-B0D03BD0282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www.ncbi.nlm.nih.gov/pubmed?term=%22Peng%20M%22%5BAuthor%5D" TargetMode="External"/><Relationship Id="rId3" Type="http://schemas.openxmlformats.org/officeDocument/2006/relationships/hyperlink" Target="http://www.ncbi.nlm.nih.gov/pubmed?term=%22Levi%20B%22%5BAuthor%5D" TargetMode="External"/><Relationship Id="rId7" Type="http://schemas.openxmlformats.org/officeDocument/2006/relationships/hyperlink" Target="http://www.ncbi.nlm.nih.gov/pubmed?term=%22Sun%20N%22%5BAuthor%5D" TargetMode="External"/><Relationship Id="rId2" Type="http://schemas.openxmlformats.org/officeDocument/2006/relationships/hyperlink" Target="http://www.ncbi.nlm.nih.gov/pubmed/21364416" TargetMode="External"/><Relationship Id="rId1" Type="http://schemas.openxmlformats.org/officeDocument/2006/relationships/slideLayout" Target="../slideLayouts/slideLayout7.xml"/><Relationship Id="rId6" Type="http://schemas.openxmlformats.org/officeDocument/2006/relationships/hyperlink" Target="http://www.ncbi.nlm.nih.gov/pubmed?term=%22Hu%20S%22%5BAuthor%5D" TargetMode="External"/><Relationship Id="rId5" Type="http://schemas.openxmlformats.org/officeDocument/2006/relationships/hyperlink" Target="http://www.ncbi.nlm.nih.gov/pubmed?term=%22Nelson%20ER%22%5BAuthor%5D" TargetMode="External"/><Relationship Id="rId10" Type="http://schemas.openxmlformats.org/officeDocument/2006/relationships/hyperlink" Target="http://www.ncbi.nlm.nih.gov/pubmed?term=%22Longaker%20MT%22%5BAuthor%5D" TargetMode="External"/><Relationship Id="rId4" Type="http://schemas.openxmlformats.org/officeDocument/2006/relationships/hyperlink" Target="http://www.ncbi.nlm.nih.gov/pubmed?term=%22James%20AW%22%5BAuthor%5D" TargetMode="External"/><Relationship Id="rId9" Type="http://schemas.openxmlformats.org/officeDocument/2006/relationships/hyperlink" Target="http://www.ncbi.nlm.nih.gov/pubmed?term=%22Wu%20J%22%5BAuthor%5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pubmed/1950096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ncbi.nlm.nih.gov/pubmed?term=%22Van%20Zant%20G%22%5bAuthor%5d" TargetMode="External"/><Relationship Id="rId4" Type="http://schemas.openxmlformats.org/officeDocument/2006/relationships/hyperlink" Target="http://www.ncbi.nlm.nih.gov/pubmed?term=%22Waterstrat%20A%22%5bAuthor%5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ubmed?term=%22Sharpless%20NE%22%5bAuthor%5d" TargetMode="External"/><Relationship Id="rId2" Type="http://schemas.openxmlformats.org/officeDocument/2006/relationships/hyperlink" Target="http://www.ncbi.nlm.nih.gov/pubmed/17717515" TargetMode="External"/><Relationship Id="rId1" Type="http://schemas.openxmlformats.org/officeDocument/2006/relationships/slideLayout" Target="../slideLayouts/slideLayout7.xml"/><Relationship Id="rId4" Type="http://schemas.openxmlformats.org/officeDocument/2006/relationships/hyperlink" Target="http://www.ncbi.nlm.nih.gov/pubmed?term=%22DePinho%20RA%22%5bAuthor%5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ubmed?term=%22Roobrouck%20VD%22%5bAuthor%5d" TargetMode="External"/><Relationship Id="rId2" Type="http://schemas.openxmlformats.org/officeDocument/2006/relationships/hyperlink" Target="http://www.ncbi.nlm.nih.gov/pubmed/18439579" TargetMode="External"/><Relationship Id="rId1" Type="http://schemas.openxmlformats.org/officeDocument/2006/relationships/slideLayout" Target="../slideLayouts/slideLayout7.xml"/><Relationship Id="rId5" Type="http://schemas.openxmlformats.org/officeDocument/2006/relationships/hyperlink" Target="http://www.ncbi.nlm.nih.gov/pubmed?term=%22Verfaillie%20CM%22%5bAuthor%5d" TargetMode="External"/><Relationship Id="rId4" Type="http://schemas.openxmlformats.org/officeDocument/2006/relationships/hyperlink" Target="http://www.ncbi.nlm.nih.gov/pubmed?term=%22Ulloa-Montoya%20F%22%5bAuthor%5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www.ncbi.nlm.nih.gov/pubmed?term=%22Re%20A%22%5bAuthor%5d" TargetMode="External"/><Relationship Id="rId3" Type="http://schemas.openxmlformats.org/officeDocument/2006/relationships/hyperlink" Target="http://www.ncbi.nlm.nih.gov/pubmed?term=%22Almici%20C%22%5bAuthor%5d" TargetMode="External"/><Relationship Id="rId7" Type="http://schemas.openxmlformats.org/officeDocument/2006/relationships/hyperlink" Target="http://www.ncbi.nlm.nih.gov/pubmed?term=%22Garau%20D%22%5bAuthor%5d" TargetMode="External"/><Relationship Id="rId2" Type="http://schemas.openxmlformats.org/officeDocument/2006/relationships/hyperlink" Target="http://www.ncbi.nlm.nih.gov/pubmed/9193749" TargetMode="External"/><Relationship Id="rId1" Type="http://schemas.openxmlformats.org/officeDocument/2006/relationships/slideLayout" Target="../slideLayouts/slideLayout7.xml"/><Relationship Id="rId6" Type="http://schemas.openxmlformats.org/officeDocument/2006/relationships/hyperlink" Target="http://www.ncbi.nlm.nih.gov/pubmed?term=%22Mangoni%20L%22%5bAuthor%5d" TargetMode="External"/><Relationship Id="rId11" Type="http://schemas.openxmlformats.org/officeDocument/2006/relationships/hyperlink" Target="http://www.ncbi.nlm.nih.gov/pubmed?term=%22Rizzoli%20V%22%5bAuthor%5d" TargetMode="External"/><Relationship Id="rId5" Type="http://schemas.openxmlformats.org/officeDocument/2006/relationships/hyperlink" Target="http://www.ncbi.nlm.nih.gov/pubmed?term=%22Wagner%20JE%22%5bAuthor%5d" TargetMode="External"/><Relationship Id="rId10" Type="http://schemas.openxmlformats.org/officeDocument/2006/relationships/hyperlink" Target="http://www.ncbi.nlm.nih.gov/pubmed?term=%22Cesana%20C%22%5bAuthor%5d" TargetMode="External"/><Relationship Id="rId4" Type="http://schemas.openxmlformats.org/officeDocument/2006/relationships/hyperlink" Target="http://www.ncbi.nlm.nih.gov/pubmed?term=%22Carlo-Stella%20C%22%5bAuthor%5d" TargetMode="External"/><Relationship Id="rId9" Type="http://schemas.openxmlformats.org/officeDocument/2006/relationships/hyperlink" Target="http://www.ncbi.nlm.nih.gov/pubmed?term=%22Giachetti%20R%22%5bAuthor%5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cbi.nlm.nih.gov/pubmed?term=%22Milosevic%20J%22%5bAuthor%5d" TargetMode="External"/><Relationship Id="rId2" Type="http://schemas.openxmlformats.org/officeDocument/2006/relationships/hyperlink" Target="http://www.ncbi.nlm.nih.gov/pubmed/15849175" TargetMode="External"/><Relationship Id="rId1" Type="http://schemas.openxmlformats.org/officeDocument/2006/relationships/slideLayout" Target="../slideLayouts/slideLayout7.xml"/><Relationship Id="rId5" Type="http://schemas.openxmlformats.org/officeDocument/2006/relationships/hyperlink" Target="http://www.ncbi.nlm.nih.gov/pubmed?term=%22Schwarz%20J%22%5bAuthor%5d" TargetMode="External"/><Relationship Id="rId4" Type="http://schemas.openxmlformats.org/officeDocument/2006/relationships/hyperlink" Target="http://www.ncbi.nlm.nih.gov/pubmed?term=%22Storch%20A%22%5bAuthor%5d"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ncbi.nlm.nih.gov/pubmed?term=%22Mascarello%20F%22%5bAuthor%5d" TargetMode="External"/><Relationship Id="rId3" Type="http://schemas.openxmlformats.org/officeDocument/2006/relationships/hyperlink" Target="http://www.ncbi.nlm.nih.gov/pubmed?term=%22Martinello%20T%22%5bAuthor%5d" TargetMode="External"/><Relationship Id="rId7" Type="http://schemas.openxmlformats.org/officeDocument/2006/relationships/hyperlink" Target="http://www.ncbi.nlm.nih.gov/pubmed?term=%22Sampaolesi%20M%22%5bAuthor%5d" TargetMode="External"/><Relationship Id="rId2" Type="http://schemas.openxmlformats.org/officeDocument/2006/relationships/hyperlink" Target="http://www.ncbi.nlm.nih.gov/pubmed/19839741" TargetMode="External"/><Relationship Id="rId1" Type="http://schemas.openxmlformats.org/officeDocument/2006/relationships/slideLayout" Target="../slideLayouts/slideLayout7.xml"/><Relationship Id="rId6" Type="http://schemas.openxmlformats.org/officeDocument/2006/relationships/hyperlink" Target="http://www.ncbi.nlm.nih.gov/pubmed?term=%22Iacopetti%20I%22%5bAuthor%5d" TargetMode="External"/><Relationship Id="rId5" Type="http://schemas.openxmlformats.org/officeDocument/2006/relationships/hyperlink" Target="http://www.ncbi.nlm.nih.gov/pubmed?term=%22Maccatrozzo%20L%22%5bAuthor%5d" TargetMode="External"/><Relationship Id="rId4" Type="http://schemas.openxmlformats.org/officeDocument/2006/relationships/hyperlink" Target="http://www.ncbi.nlm.nih.gov/pubmed?term=%22Bronzini%20I%22%5bAuthor%5d" TargetMode="External"/><Relationship Id="rId9" Type="http://schemas.openxmlformats.org/officeDocument/2006/relationships/hyperlink" Target="http://www.ncbi.nlm.nih.gov/pubmed?term=%22Patruno%20M%22%5bAuthor%5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ncbi.nlm.nih.gov/pubmed?term=%22Phuc%20PV%22%5bAuthor%5d" TargetMode="External"/><Relationship Id="rId7" Type="http://schemas.openxmlformats.org/officeDocument/2006/relationships/hyperlink" Target="http://www.ncbi.nlm.nih.gov/pubmed?term=%22Ngoc%20PK%22%5bAuthor%5d" TargetMode="External"/><Relationship Id="rId2" Type="http://schemas.openxmlformats.org/officeDocument/2006/relationships/hyperlink" Target="http://www.ncbi.nlm.nih.gov/pubmed/21082287" TargetMode="External"/><Relationship Id="rId1" Type="http://schemas.openxmlformats.org/officeDocument/2006/relationships/slideLayout" Target="../slideLayouts/slideLayout7.xml"/><Relationship Id="rId6" Type="http://schemas.openxmlformats.org/officeDocument/2006/relationships/hyperlink" Target="http://www.ncbi.nlm.nih.gov/pubmed?term=%22Chung%20DC%22%5bAuthor%5d" TargetMode="External"/><Relationship Id="rId5" Type="http://schemas.openxmlformats.org/officeDocument/2006/relationships/hyperlink" Target="http://www.ncbi.nlm.nih.gov/pubmed?term=%22Loan%20DT%22%5bAuthor%5d" TargetMode="External"/><Relationship Id="rId4" Type="http://schemas.openxmlformats.org/officeDocument/2006/relationships/hyperlink" Target="http://www.ncbi.nlm.nih.gov/pubmed?term=%22Nhung%20TH%22%5bAuthor%5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ncbi.nlm.nih.gov/pubmed?term=%22Lee%20HY%22%5BAuthor%5D" TargetMode="External"/><Relationship Id="rId13" Type="http://schemas.openxmlformats.org/officeDocument/2006/relationships/hyperlink" Target="http://www.ncbi.nlm.nih.gov/pubmed?term=%22Kwon%20E%22%5BAuthor%5D" TargetMode="External"/><Relationship Id="rId3" Type="http://schemas.openxmlformats.org/officeDocument/2006/relationships/hyperlink" Target="http://www.ncbi.nlm.nih.gov/pubmed?term=%22Ra%20JC%22%5BAuthor%5D" TargetMode="External"/><Relationship Id="rId7" Type="http://schemas.openxmlformats.org/officeDocument/2006/relationships/hyperlink" Target="http://www.ncbi.nlm.nih.gov/pubmed?term=%22Kang%20BC%22%5BAuthor%5D" TargetMode="External"/><Relationship Id="rId12" Type="http://schemas.openxmlformats.org/officeDocument/2006/relationships/hyperlink" Target="http://www.ncbi.nlm.nih.gov/pubmed?term=%22Choi%20HJ%22%5BAuthor%5D" TargetMode="External"/><Relationship Id="rId2" Type="http://schemas.openxmlformats.org/officeDocument/2006/relationships/hyperlink" Target="http://www.ncbi.nlm.nih.gov/pubmed/21303266" TargetMode="External"/><Relationship Id="rId1" Type="http://schemas.openxmlformats.org/officeDocument/2006/relationships/slideLayout" Target="../slideLayouts/slideLayout7.xml"/><Relationship Id="rId6" Type="http://schemas.openxmlformats.org/officeDocument/2006/relationships/hyperlink" Target="http://www.ncbi.nlm.nih.gov/pubmed?term=%22Kang%20SK%22%5BAuthor%5D" TargetMode="External"/><Relationship Id="rId11" Type="http://schemas.openxmlformats.org/officeDocument/2006/relationships/hyperlink" Target="http://www.ncbi.nlm.nih.gov/pubmed?term=%22Yoon%20EJ%22%5BAuthor%5D" TargetMode="External"/><Relationship Id="rId5" Type="http://schemas.openxmlformats.org/officeDocument/2006/relationships/hyperlink" Target="http://www.ncbi.nlm.nih.gov/pubmed?term=%22Kim%20SH%22%5BAuthor%5D" TargetMode="External"/><Relationship Id="rId10" Type="http://schemas.openxmlformats.org/officeDocument/2006/relationships/hyperlink" Target="http://www.ncbi.nlm.nih.gov/pubmed?term=%22Jo%20JY%22%5BAuthor%5D" TargetMode="External"/><Relationship Id="rId4" Type="http://schemas.openxmlformats.org/officeDocument/2006/relationships/hyperlink" Target="http://www.ncbi.nlm.nih.gov/pubmed?term=%22Shin%20IS%22%5BAuthor%5D" TargetMode="External"/><Relationship Id="rId9" Type="http://schemas.openxmlformats.org/officeDocument/2006/relationships/hyperlink" Target="http://www.ncbi.nlm.nih.gov/pubmed?term=%22Kim%20YJ%22%5BAuthor%5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cbi.nlm.nih.gov/pubmed?term=%22Hamidi-Almadari%20D%22%5bAuthor%5d" TargetMode="External"/><Relationship Id="rId7" Type="http://schemas.openxmlformats.org/officeDocument/2006/relationships/hyperlink" Target="http://www.ncbi.nlm.nih.gov/pubmed?term=%22Koliakos%20G%22%5bAuthor%5d" TargetMode="External"/><Relationship Id="rId2" Type="http://schemas.openxmlformats.org/officeDocument/2006/relationships/hyperlink" Target="http://www.ncbi.nlm.nih.gov/pubmed?term=%22Ravari%20H%22%5bAuthor%5d" TargetMode="External"/><Relationship Id="rId1" Type="http://schemas.openxmlformats.org/officeDocument/2006/relationships/slideLayout" Target="../slideLayouts/slideLayout7.xml"/><Relationship Id="rId6" Type="http://schemas.openxmlformats.org/officeDocument/2006/relationships/hyperlink" Target="http://www.ncbi.nlm.nih.gov/pubmed?term=%22Parizadeh%20MR%22%5bAuthor%5d" TargetMode="External"/><Relationship Id="rId5" Type="http://schemas.openxmlformats.org/officeDocument/2006/relationships/hyperlink" Target="http://www.ncbi.nlm.nih.gov/pubmed?term=%22Bonakdaran%20S%22%5bAuthor%5d" TargetMode="External"/><Relationship Id="rId4" Type="http://schemas.openxmlformats.org/officeDocument/2006/relationships/hyperlink" Target="http://www.ncbi.nlm.nih.gov/pubmed?term=%22Salimifar%20M%22%5bAuthor%5d"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ncbi.nlm.nih.gov/pubmed?term=%22Kim%20JH%22%5BAuthor%5D" TargetMode="External"/><Relationship Id="rId7" Type="http://schemas.openxmlformats.org/officeDocument/2006/relationships/hyperlink" Target="http://www.ncbi.nlm.nih.gov/pubmed?term=%22Choi%20EH%22%5BAuthor%5D" TargetMode="External"/><Relationship Id="rId2" Type="http://schemas.openxmlformats.org/officeDocument/2006/relationships/hyperlink" Target="http://www.ncbi.nlm.nih.gov/pubmed/21355887" TargetMode="External"/><Relationship Id="rId1" Type="http://schemas.openxmlformats.org/officeDocument/2006/relationships/slideLayout" Target="../slideLayouts/slideLayout7.xml"/><Relationship Id="rId6" Type="http://schemas.openxmlformats.org/officeDocument/2006/relationships/hyperlink" Target="http://www.ncbi.nlm.nih.gov/pubmed?term=%22Kim%20YM%22%5BAuthor%5D" TargetMode="External"/><Relationship Id="rId5" Type="http://schemas.openxmlformats.org/officeDocument/2006/relationships/hyperlink" Target="http://www.ncbi.nlm.nih.gov/pubmed?term=%22Kim%20HS%22%5BAuthor%5D" TargetMode="External"/><Relationship Id="rId4" Type="http://schemas.openxmlformats.org/officeDocument/2006/relationships/hyperlink" Target="http://www.ncbi.nlm.nih.gov/pubmed?term=%22Jung%20M%22%5BAuthor%5D"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ncbi.nlm.nih.gov/pubmed?term=%22Suuronen%20R%22%5BAuthor%5D" TargetMode="External"/><Relationship Id="rId3" Type="http://schemas.openxmlformats.org/officeDocument/2006/relationships/hyperlink" Target="http://www.ncbi.nlm.nih.gov/pubmed?term=%22Thesleff%20T%22%5BAuthor%5D" TargetMode="External"/><Relationship Id="rId7" Type="http://schemas.openxmlformats.org/officeDocument/2006/relationships/hyperlink" Target="http://www.ncbi.nlm.nih.gov/pubmed?term=%22Miettinen%20S%22%5BAuthor%5D" TargetMode="External"/><Relationship Id="rId2" Type="http://schemas.openxmlformats.org/officeDocument/2006/relationships/hyperlink" Target="http://www.ncbi.nlm.nih.gov/pubmed/21336223" TargetMode="External"/><Relationship Id="rId1" Type="http://schemas.openxmlformats.org/officeDocument/2006/relationships/slideLayout" Target="../slideLayouts/slideLayout7.xml"/><Relationship Id="rId6" Type="http://schemas.openxmlformats.org/officeDocument/2006/relationships/hyperlink" Target="http://www.ncbi.nlm.nih.gov/pubmed?term=%22Mannerstr%C3%B6m%20B%22%5BAuthor%5D" TargetMode="External"/><Relationship Id="rId5" Type="http://schemas.openxmlformats.org/officeDocument/2006/relationships/hyperlink" Target="http://www.ncbi.nlm.nih.gov/pubmed?term=%22Niskakangas%20T%22%5BAuthor%5D" TargetMode="External"/><Relationship Id="rId4" Type="http://schemas.openxmlformats.org/officeDocument/2006/relationships/hyperlink" Target="http://www.ncbi.nlm.nih.gov/pubmed?term=%22Lehtim%C3%A4ki%20K%22%5BAuthor%5D" TargetMode="External"/><Relationship Id="rId9" Type="http://schemas.openxmlformats.org/officeDocument/2006/relationships/hyperlink" Target="http://www.ncbi.nlm.nih.gov/pubmed?term=%22Ohman%20J%22%5BAuthor%5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ncbi.nlm.nih.gov/pubmed?term=%22Mori%20M%22%5bAuthor%5d" TargetMode="External"/><Relationship Id="rId13" Type="http://schemas.openxmlformats.org/officeDocument/2006/relationships/hyperlink" Target="http://www.ncbi.nlm.nih.gov/pubmed?term=%22Cardiac%20Study%20Group%22%5bCorporate%20Author%5d" TargetMode="External"/><Relationship Id="rId3" Type="http://schemas.openxmlformats.org/officeDocument/2006/relationships/hyperlink" Target="http://www.ncbi.nlm.nih.gov/pubmed?term=%22Piepoli%20MF%22%5bAuthor%5d" TargetMode="External"/><Relationship Id="rId7" Type="http://schemas.openxmlformats.org/officeDocument/2006/relationships/hyperlink" Target="http://www.ncbi.nlm.nih.gov/pubmed?term=%22Cerri%20L%22%5bAuthor%5d" TargetMode="External"/><Relationship Id="rId12" Type="http://schemas.openxmlformats.org/officeDocument/2006/relationships/hyperlink" Target="http://www.ncbi.nlm.nih.gov/pubmed?term=%22Capucci%20A%22%5bAuthor%5d" TargetMode="External"/><Relationship Id="rId2" Type="http://schemas.openxmlformats.org/officeDocument/2006/relationships/hyperlink" Target="http://www.ncbi.nlm.nih.gov/pubmed/20042424" TargetMode="External"/><Relationship Id="rId1" Type="http://schemas.openxmlformats.org/officeDocument/2006/relationships/slideLayout" Target="../slideLayouts/slideLayout7.xml"/><Relationship Id="rId6" Type="http://schemas.openxmlformats.org/officeDocument/2006/relationships/hyperlink" Target="http://www.ncbi.nlm.nih.gov/pubmed?term=%22Cavanna%20L%22%5bAuthor%5d" TargetMode="External"/><Relationship Id="rId11" Type="http://schemas.openxmlformats.org/officeDocument/2006/relationships/hyperlink" Target="http://www.ncbi.nlm.nih.gov/pubmed?term=%22Rossi%20A%22%5bAuthor%5d" TargetMode="External"/><Relationship Id="rId5" Type="http://schemas.openxmlformats.org/officeDocument/2006/relationships/hyperlink" Target="http://www.ncbi.nlm.nih.gov/pubmed?term=%22Arbasi%20M%22%5bAuthor%5d" TargetMode="External"/><Relationship Id="rId10" Type="http://schemas.openxmlformats.org/officeDocument/2006/relationships/hyperlink" Target="http://www.ncbi.nlm.nih.gov/pubmed?term=%22Tommasi%20L%22%5bAuthor%5d" TargetMode="External"/><Relationship Id="rId4" Type="http://schemas.openxmlformats.org/officeDocument/2006/relationships/hyperlink" Target="http://www.ncbi.nlm.nih.gov/pubmed?term=%22Vallisa%20D%22%5bAuthor%5d" TargetMode="External"/><Relationship Id="rId9" Type="http://schemas.openxmlformats.org/officeDocument/2006/relationships/hyperlink" Target="http://www.ncbi.nlm.nih.gov/pubmed?term=%22Passerini%20F%22%5bAuthor%5d"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ncbi.nlm.nih.gov/pubmed?term=%22Perin%20EC%22%5bAuthor%5d" TargetMode="External"/><Relationship Id="rId2" Type="http://schemas.openxmlformats.org/officeDocument/2006/relationships/hyperlink" Target="http://www.ncbi.nlm.nih.gov/pubmed/21641354"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www.ncbi.nlm.nih.gov/pubmed?term=%22J%C3%B8rgensen%20E%22%5bAuthor%5d" TargetMode="External"/><Relationship Id="rId13" Type="http://schemas.openxmlformats.org/officeDocument/2006/relationships/hyperlink" Target="http://www.ncbi.nlm.nih.gov/pubmed?term=%22Dickmeiss%20E%22%5bAuthor%5d" TargetMode="External"/><Relationship Id="rId3" Type="http://schemas.openxmlformats.org/officeDocument/2006/relationships/hyperlink" Target="http://www.ncbi.nlm.nih.gov/pubmed?term=%22Friis%20T%22%5bAuthor%5d" TargetMode="External"/><Relationship Id="rId7" Type="http://schemas.openxmlformats.org/officeDocument/2006/relationships/hyperlink" Target="http://www.ncbi.nlm.nih.gov/pubmed?term=%22Kristoffersen%20US%22%5bAuthor%5d" TargetMode="External"/><Relationship Id="rId12" Type="http://schemas.openxmlformats.org/officeDocument/2006/relationships/hyperlink" Target="http://www.ncbi.nlm.nih.gov/pubmed?term=%22Hesse%20B%22%5bAuthor%5d" TargetMode="External"/><Relationship Id="rId2" Type="http://schemas.openxmlformats.org/officeDocument/2006/relationships/hyperlink" Target="http://www.ncbi.nlm.nih.gov/pubmed/21486102" TargetMode="External"/><Relationship Id="rId1" Type="http://schemas.openxmlformats.org/officeDocument/2006/relationships/slideLayout" Target="../slideLayouts/slideLayout7.xml"/><Relationship Id="rId6" Type="http://schemas.openxmlformats.org/officeDocument/2006/relationships/hyperlink" Target="http://www.ncbi.nlm.nih.gov/pubmed?term=%22Ripa%20RS%22%5bAuthor%5d" TargetMode="External"/><Relationship Id="rId11" Type="http://schemas.openxmlformats.org/officeDocument/2006/relationships/hyperlink" Target="http://www.ncbi.nlm.nih.gov/pubmed?term=%22Kj%C3%A6r%20A%22%5bAuthor%5d" TargetMode="External"/><Relationship Id="rId5" Type="http://schemas.openxmlformats.org/officeDocument/2006/relationships/hyperlink" Target="http://www.ncbi.nlm.nih.gov/pubmed?term=%22Mathiasen%20AB%22%5bAuthor%5d" TargetMode="External"/><Relationship Id="rId10" Type="http://schemas.openxmlformats.org/officeDocument/2006/relationships/hyperlink" Target="http://www.ncbi.nlm.nih.gov/pubmed?term=%22Bindslev%20L%22%5bAuthor%5d" TargetMode="External"/><Relationship Id="rId4" Type="http://schemas.openxmlformats.org/officeDocument/2006/relationships/hyperlink" Target="http://www.ncbi.nlm.nih.gov/pubmed?term=%22Haack-S%C3%B8rensen%20M%22%5bAuthor%5d" TargetMode="External"/><Relationship Id="rId9" Type="http://schemas.openxmlformats.org/officeDocument/2006/relationships/hyperlink" Target="http://www.ncbi.nlm.nih.gov/pubmed?term=%22Hansen%20L%22%5bAuthor%5d" TargetMode="External"/><Relationship Id="rId14" Type="http://schemas.openxmlformats.org/officeDocument/2006/relationships/hyperlink" Target="http://www.ncbi.nlm.nih.gov/pubmed?term=%22Kastrup%20J%22%5bAuthor%5d"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ncbi.nlm.nih.gov/pubmed?term=%22Tossios%20P%22%5bAuthor%5d" TargetMode="External"/><Relationship Id="rId3" Type="http://schemas.openxmlformats.org/officeDocument/2006/relationships/hyperlink" Target="http://www.ncbi.nlm.nih.gov/pubmed?term=%22Antonitsis%20P%22%5bAuthor%5d" TargetMode="External"/><Relationship Id="rId7" Type="http://schemas.openxmlformats.org/officeDocument/2006/relationships/hyperlink" Target="http://www.ncbi.nlm.nih.gov/pubmed?term=%22Vaitsopoulou%20C%22%5bAuthor%5d" TargetMode="External"/><Relationship Id="rId2" Type="http://schemas.openxmlformats.org/officeDocument/2006/relationships/hyperlink" Target="http://www.ncbi.nlm.nih.gov/pubmed?term=%22Anastasiadis%20K%22%5bAuthor%5d" TargetMode="External"/><Relationship Id="rId1" Type="http://schemas.openxmlformats.org/officeDocument/2006/relationships/slideLayout" Target="../slideLayouts/slideLayout7.xml"/><Relationship Id="rId6" Type="http://schemas.openxmlformats.org/officeDocument/2006/relationships/hyperlink" Target="http://www.ncbi.nlm.nih.gov/pubmed?term=%22Argiriadou%20H%22%5bAuthor%5d" TargetMode="External"/><Relationship Id="rId5" Type="http://schemas.openxmlformats.org/officeDocument/2006/relationships/hyperlink" Target="http://www.ncbi.nlm.nih.gov/pubmed?term=%22Koliakos%20G%22%5bAuthor%5d" TargetMode="External"/><Relationship Id="rId10" Type="http://schemas.openxmlformats.org/officeDocument/2006/relationships/hyperlink" Target="http://www.ncbi.nlm.nih.gov/pubmed?term=%22Westaby%20S%22%5bAuthor%5d" TargetMode="External"/><Relationship Id="rId4" Type="http://schemas.openxmlformats.org/officeDocument/2006/relationships/hyperlink" Target="http://www.ncbi.nlm.nih.gov/pubmed?term=%22Doumas%20A%22%5bAuthor%5d" TargetMode="External"/><Relationship Id="rId9" Type="http://schemas.openxmlformats.org/officeDocument/2006/relationships/hyperlink" Target="http://www.ncbi.nlm.nih.gov/pubmed?term=%22Papakonstantinou%20C%22%5bAuthor%5d"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ncbi.nlm.nih.gov/pubmed?term=%22Kumar%20AA%22%5bAuthor%5d" TargetMode="External"/><Relationship Id="rId7" Type="http://schemas.openxmlformats.org/officeDocument/2006/relationships/hyperlink" Target="http://www.ncbi.nlm.nih.gov/pubmed?term=%22Baskaran%20M%22%5bAuthor%5d" TargetMode="External"/><Relationship Id="rId2" Type="http://schemas.openxmlformats.org/officeDocument/2006/relationships/hyperlink" Target="http://www.ncbi.nlm.nih.gov/pubmed/20353375" TargetMode="External"/><Relationship Id="rId1" Type="http://schemas.openxmlformats.org/officeDocument/2006/relationships/slideLayout" Target="../slideLayouts/slideLayout7.xml"/><Relationship Id="rId6" Type="http://schemas.openxmlformats.org/officeDocument/2006/relationships/hyperlink" Target="http://www.ncbi.nlm.nih.gov/pubmed?term=%22Arul%20K%22%5bAuthor%5d" TargetMode="External"/><Relationship Id="rId5" Type="http://schemas.openxmlformats.org/officeDocument/2006/relationships/hyperlink" Target="http://www.ncbi.nlm.nih.gov/pubmed?term=%22Narayanan%20R%22%5bAuthor%5d" TargetMode="External"/><Relationship Id="rId4" Type="http://schemas.openxmlformats.org/officeDocument/2006/relationships/hyperlink" Target="http://www.ncbi.nlm.nih.gov/pubmed?term=%22Kumar%20SR%22%5bAuthor%5d"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ncbi.nlm.nih.gov/pubmed?term=%22Waxman%20SG%22%5BAuthor%5D" TargetMode="External"/><Relationship Id="rId3" Type="http://schemas.openxmlformats.org/officeDocument/2006/relationships/hyperlink" Target="http://www.ncbi.nlm.nih.gov/pubmed?term=%22Houkin%20K%22%5BAuthor%5D" TargetMode="External"/><Relationship Id="rId7" Type="http://schemas.openxmlformats.org/officeDocument/2006/relationships/hyperlink" Target="http://www.ncbi.nlm.nih.gov/pubmed?term=%22Onodera%20R%22%5BAuthor%5D" TargetMode="External"/><Relationship Id="rId2" Type="http://schemas.openxmlformats.org/officeDocument/2006/relationships/hyperlink" Target="http://www.ncbi.nlm.nih.gov/pubmed?term=%22Honmou%20O%22%5BAuthor%5D" TargetMode="External"/><Relationship Id="rId1" Type="http://schemas.openxmlformats.org/officeDocument/2006/relationships/slideLayout" Target="../slideLayouts/slideLayout7.xml"/><Relationship Id="rId6" Type="http://schemas.openxmlformats.org/officeDocument/2006/relationships/hyperlink" Target="http://www.ncbi.nlm.nih.gov/pubmed?term=%22Ishiai%20S%22%5BAuthor%5D" TargetMode="External"/><Relationship Id="rId5" Type="http://schemas.openxmlformats.org/officeDocument/2006/relationships/hyperlink" Target="http://www.ncbi.nlm.nih.gov/pubmed?term=%22Niitsu%20Y%22%5BAuthor%5D" TargetMode="External"/><Relationship Id="rId10" Type="http://schemas.openxmlformats.org/officeDocument/2006/relationships/hyperlink" Target="mailto:honmou@sapmed.ac.jp" TargetMode="External"/><Relationship Id="rId4" Type="http://schemas.openxmlformats.org/officeDocument/2006/relationships/hyperlink" Target="http://www.ncbi.nlm.nih.gov/pubmed?term=%22Matsunaga%20T%22%5BAuthor%5D" TargetMode="External"/><Relationship Id="rId9" Type="http://schemas.openxmlformats.org/officeDocument/2006/relationships/hyperlink" Target="http://www.ncbi.nlm.nih.gov/pubmed?term=%22Kocsis%20JD%22%5BAuthor%5D"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ncbi.nlm.nih.gov/pubmed?term=%22Jee%20CS%22%5bAuthor%5d" TargetMode="External"/><Relationship Id="rId3" Type="http://schemas.openxmlformats.org/officeDocument/2006/relationships/hyperlink" Target="http://www.ncbi.nlm.nih.gov/pubmed?term=%22Saw%20KY%22%5bAuthor%5d" TargetMode="External"/><Relationship Id="rId7" Type="http://schemas.openxmlformats.org/officeDocument/2006/relationships/hyperlink" Target="http://www.ncbi.nlm.nih.gov/pubmed?term=%22Ragavanaidu%20K%22%5bAuthor%5d" TargetMode="External"/><Relationship Id="rId2" Type="http://schemas.openxmlformats.org/officeDocument/2006/relationships/hyperlink" Target="http://www.ncbi.nlm.nih.gov/pubmed/21334844" TargetMode="External"/><Relationship Id="rId1" Type="http://schemas.openxmlformats.org/officeDocument/2006/relationships/slideLayout" Target="../slideLayouts/slideLayout7.xml"/><Relationship Id="rId6" Type="http://schemas.openxmlformats.org/officeDocument/2006/relationships/hyperlink" Target="http://www.ncbi.nlm.nih.gov/pubmed?term=%22Tay%20YG%22%5bAuthor%5d" TargetMode="External"/><Relationship Id="rId5" Type="http://schemas.openxmlformats.org/officeDocument/2006/relationships/hyperlink" Target="http://www.ncbi.nlm.nih.gov/pubmed?term=%22Merican%20S%22%5bAuthor%5d" TargetMode="External"/><Relationship Id="rId4" Type="http://schemas.openxmlformats.org/officeDocument/2006/relationships/hyperlink" Target="http://www.ncbi.nlm.nih.gov/pubmed?term=%22Anz%20A%22%5bAuthor%5d" TargetMode="External"/><Relationship Id="rId9" Type="http://schemas.openxmlformats.org/officeDocument/2006/relationships/hyperlink" Target="http://www.ncbi.nlm.nih.gov/pubmed?term=%22McGuire%20DA%22%5bAuthor%5d"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ncbi.nlm.nih.gov/pubmed?term=%22Nakamura%20H%22%5bAuthor%5d" TargetMode="External"/><Relationship Id="rId3" Type="http://schemas.openxmlformats.org/officeDocument/2006/relationships/hyperlink" Target="http://www.ncbi.nlm.nih.gov/pubmed?term=%22Matsumoto%20T%22%5bAuthor%5d" TargetMode="External"/><Relationship Id="rId7" Type="http://schemas.openxmlformats.org/officeDocument/2006/relationships/hyperlink" Target="http://www.ncbi.nlm.nih.gov/pubmed?term=%22Yasuda%20H%22%5bAuthor%5d" TargetMode="External"/><Relationship Id="rId2" Type="http://schemas.openxmlformats.org/officeDocument/2006/relationships/hyperlink" Target="http://www.ncbi.nlm.nih.gov/pubmed/20458744" TargetMode="External"/><Relationship Id="rId1" Type="http://schemas.openxmlformats.org/officeDocument/2006/relationships/slideLayout" Target="../slideLayouts/slideLayout7.xml"/><Relationship Id="rId6" Type="http://schemas.openxmlformats.org/officeDocument/2006/relationships/hyperlink" Target="http://www.ncbi.nlm.nih.gov/pubmed?term=%22Iida%20T%22%5bAuthor%5d" TargetMode="External"/><Relationship Id="rId5" Type="http://schemas.openxmlformats.org/officeDocument/2006/relationships/hyperlink" Target="http://www.ncbi.nlm.nih.gov/pubmed?term=%22Ikawa%20T%22%5bAuthor%5d" TargetMode="External"/><Relationship Id="rId4" Type="http://schemas.openxmlformats.org/officeDocument/2006/relationships/hyperlink" Target="http://www.ncbi.nlm.nih.gov/pubmed?term=%22Okabe%20T%22%5bAuthor%5d" TargetMode="External"/><Relationship Id="rId9" Type="http://schemas.openxmlformats.org/officeDocument/2006/relationships/hyperlink" Target="http://www.ncbi.nlm.nih.gov/pubmed?term=%22Wakitani%20S%22%5bAuthor%5d"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ncbi.nlm.nih.gov/pubmed?term=%22Chansiri%20K%22%5bAuthor%5d" TargetMode="External"/><Relationship Id="rId3" Type="http://schemas.openxmlformats.org/officeDocument/2006/relationships/hyperlink" Target="http://www.ncbi.nlm.nih.gov/pubmed?term=%22Kasemkijwattana%20C%22%5bAuthor%5d" TargetMode="External"/><Relationship Id="rId7" Type="http://schemas.openxmlformats.org/officeDocument/2006/relationships/hyperlink" Target="http://www.ncbi.nlm.nih.gov/pubmed?term=%22Chaipinyo%20K%22%5bAuthor%5d" TargetMode="External"/><Relationship Id="rId2" Type="http://schemas.openxmlformats.org/officeDocument/2006/relationships/hyperlink" Target="http://www.ncbi.nlm.nih.gov/pubmed/21560849" TargetMode="External"/><Relationship Id="rId1" Type="http://schemas.openxmlformats.org/officeDocument/2006/relationships/slideLayout" Target="../slideLayouts/slideLayout7.xml"/><Relationship Id="rId6" Type="http://schemas.openxmlformats.org/officeDocument/2006/relationships/hyperlink" Target="http://www.ncbi.nlm.nih.gov/pubmed?term=%22Rungsinaporn%20V%22%5bAuthor%5d" TargetMode="External"/><Relationship Id="rId5" Type="http://schemas.openxmlformats.org/officeDocument/2006/relationships/hyperlink" Target="http://www.ncbi.nlm.nih.gov/pubmed?term=%22Kesprayura%20S%22%5bAuthor%5d" TargetMode="External"/><Relationship Id="rId4" Type="http://schemas.openxmlformats.org/officeDocument/2006/relationships/hyperlink" Target="http://www.ncbi.nlm.nih.gov/pubmed?term=%22Hongeng%20S%22%5bAuthor%5d"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ncbi.nlm.nih.gov/pubmed?term=%22Verspaget%20HW%22%5bAuthor%5d" TargetMode="External"/><Relationship Id="rId13" Type="http://schemas.openxmlformats.org/officeDocument/2006/relationships/hyperlink" Target="http://www.ncbi.nlm.nih.gov/pubmed?term=%22Verhaar%20AP%22%5bAuthor%5d" TargetMode="External"/><Relationship Id="rId3" Type="http://schemas.openxmlformats.org/officeDocument/2006/relationships/hyperlink" Target="http://www.ncbi.nlm.nih.gov/pubmed?term=%22Duijvestein%20M%22%5bAuthor%5d" TargetMode="External"/><Relationship Id="rId7" Type="http://schemas.openxmlformats.org/officeDocument/2006/relationships/hyperlink" Target="http://www.ncbi.nlm.nih.gov/pubmed?term=%22Wendrich%20BB%22%5bAuthor%5d" TargetMode="External"/><Relationship Id="rId12" Type="http://schemas.openxmlformats.org/officeDocument/2006/relationships/hyperlink" Target="http://www.ncbi.nlm.nih.gov/pubmed?term=%22Fidder%20HH%22%5bAuthor%5d" TargetMode="External"/><Relationship Id="rId2" Type="http://schemas.openxmlformats.org/officeDocument/2006/relationships/hyperlink" Target="http://www.ncbi.nlm.nih.gov/pubmed/20921206" TargetMode="External"/><Relationship Id="rId16" Type="http://schemas.openxmlformats.org/officeDocument/2006/relationships/hyperlink" Target="http://www.ncbi.nlm.nih.gov/pubmed?term=%22Hommes%20DW%22%5bAuthor%5d" TargetMode="External"/><Relationship Id="rId1" Type="http://schemas.openxmlformats.org/officeDocument/2006/relationships/slideLayout" Target="../slideLayouts/slideLayout7.xml"/><Relationship Id="rId6" Type="http://schemas.openxmlformats.org/officeDocument/2006/relationships/hyperlink" Target="http://www.ncbi.nlm.nih.gov/pubmed?term=%22Wildenberg%20ME%22%5bAuthor%5d" TargetMode="External"/><Relationship Id="rId11" Type="http://schemas.openxmlformats.org/officeDocument/2006/relationships/hyperlink" Target="http://www.ncbi.nlm.nih.gov/pubmed?term=%22Zwaginga%20JJ%22%5bAuthor%5d" TargetMode="External"/><Relationship Id="rId5" Type="http://schemas.openxmlformats.org/officeDocument/2006/relationships/hyperlink" Target="http://www.ncbi.nlm.nih.gov/pubmed?term=%22Roelofs%20H%22%5bAuthor%5d" TargetMode="External"/><Relationship Id="rId15" Type="http://schemas.openxmlformats.org/officeDocument/2006/relationships/hyperlink" Target="http://www.ncbi.nlm.nih.gov/pubmed?term=%22van%20den%20Brink%20GR%22%5bAuthor%5d" TargetMode="External"/><Relationship Id="rId10" Type="http://schemas.openxmlformats.org/officeDocument/2006/relationships/hyperlink" Target="http://www.ncbi.nlm.nih.gov/pubmed?term=%22Koning%20F%22%5bAuthor%5d" TargetMode="External"/><Relationship Id="rId4" Type="http://schemas.openxmlformats.org/officeDocument/2006/relationships/hyperlink" Target="http://www.ncbi.nlm.nih.gov/pubmed?term=%22Vos%20AC%22%5bAuthor%5d" TargetMode="External"/><Relationship Id="rId9" Type="http://schemas.openxmlformats.org/officeDocument/2006/relationships/hyperlink" Target="http://www.ncbi.nlm.nih.gov/pubmed?term=%22Kooy-Winkelaar%20EM%22%5bAuthor%5d" TargetMode="External"/><Relationship Id="rId14" Type="http://schemas.openxmlformats.org/officeDocument/2006/relationships/hyperlink" Target="http://www.ncbi.nlm.nih.gov/pubmed?term=%22Fibbe%20WE%22%5bAuthor%5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hyperlink" Target="http://www.ncbi.nlm.nih.gov/pubmed?term=%22Varela%20C%22%5bAuthor%5d" TargetMode="External"/><Relationship Id="rId3" Type="http://schemas.openxmlformats.org/officeDocument/2006/relationships/hyperlink" Target="http://www.ncbi.nlm.nih.gov/pubmed?term=%22De%20Haro%20J%22%5bAuthor%5d" TargetMode="External"/><Relationship Id="rId7" Type="http://schemas.openxmlformats.org/officeDocument/2006/relationships/hyperlink" Target="http://www.ncbi.nlm.nih.gov/pubmed?term=%22Martinez-Aguilar%20E%22%5bAuthor%5d" TargetMode="External"/><Relationship Id="rId2" Type="http://schemas.openxmlformats.org/officeDocument/2006/relationships/hyperlink" Target="http://www.ncbi.nlm.nih.gov/pubmed/19784813" TargetMode="External"/><Relationship Id="rId1" Type="http://schemas.openxmlformats.org/officeDocument/2006/relationships/slideLayout" Target="../slideLayouts/slideLayout7.xml"/><Relationship Id="rId6" Type="http://schemas.openxmlformats.org/officeDocument/2006/relationships/hyperlink" Target="http://www.ncbi.nlm.nih.gov/pubmed?term=%22Florez%20A%22%5bAuthor%5d" TargetMode="External"/><Relationship Id="rId5" Type="http://schemas.openxmlformats.org/officeDocument/2006/relationships/hyperlink" Target="http://www.ncbi.nlm.nih.gov/pubmed?term=%22Lopez-Quintana%20A%22%5bAuthor%5d" TargetMode="External"/><Relationship Id="rId4" Type="http://schemas.openxmlformats.org/officeDocument/2006/relationships/hyperlink" Target="http://www.ncbi.nlm.nih.gov/pubmed?term=%22Acin%20F%22%5bAuthor%5d" TargetMode="External"/><Relationship Id="rId9" Type="http://schemas.openxmlformats.org/officeDocument/2006/relationships/hyperlink" Target="mailto:deharojoaquin@yahoo.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n-US" sz="4000" dirty="0"/>
              <a:t>Therapeutic potential of non-embryonic autologus stem cells and the justification for stem cell banking. </a:t>
            </a:r>
            <a:r>
              <a:rPr lang="el-GR" dirty="0"/>
              <a:t/>
            </a:r>
            <a:br>
              <a:rPr lang="el-GR" dirty="0"/>
            </a:br>
            <a:endParaRPr lang="el-GR" dirty="0"/>
          </a:p>
        </p:txBody>
      </p:sp>
      <p:sp>
        <p:nvSpPr>
          <p:cNvPr id="3" name="2 - Υπότιτλος"/>
          <p:cNvSpPr>
            <a:spLocks noGrp="1"/>
          </p:cNvSpPr>
          <p:nvPr>
            <p:ph type="subTitle" idx="1"/>
          </p:nvPr>
        </p:nvSpPr>
        <p:spPr/>
        <p:txBody>
          <a:bodyPr>
            <a:normAutofit fontScale="70000" lnSpcReduction="20000"/>
          </a:bodyPr>
          <a:lstStyle/>
          <a:p>
            <a:r>
              <a:rPr lang="en-US" dirty="0"/>
              <a:t>George Koliakos </a:t>
            </a:r>
            <a:r>
              <a:rPr lang="en-US" dirty="0" smtClean="0"/>
              <a:t>MD PhD</a:t>
            </a:r>
            <a:endParaRPr lang="el-GR" dirty="0"/>
          </a:p>
          <a:p>
            <a:r>
              <a:rPr lang="en-US" dirty="0"/>
              <a:t>Department of Biological Chemistry Medical School Aristotle University Thessaloniki Greece.</a:t>
            </a:r>
            <a:endParaRPr lang="el-GR" dirty="0"/>
          </a:p>
          <a:p>
            <a:r>
              <a:rPr lang="en-US" dirty="0"/>
              <a:t> Hellenic National Research Foundation Stem Cell Bank Athens Greece.   </a:t>
            </a:r>
            <a:endParaRPr lang="el-GR" dirty="0"/>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Embryonic and non Embryonic Stem Cells</a:t>
            </a:r>
            <a:endParaRPr lang="el-GR"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323528" y="1412776"/>
            <a:ext cx="3976993" cy="5184576"/>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932040" y="1412776"/>
            <a:ext cx="4078288" cy="514235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Non Embryonic stem cells in the brain</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79712" y="1556792"/>
            <a:ext cx="5749371" cy="4460038"/>
          </a:xfrm>
          <a:prstGeom prst="rect">
            <a:avLst/>
          </a:prstGeom>
          <a:noFill/>
          <a:ln w="9525">
            <a:noFill/>
            <a:miter lim="800000"/>
            <a:headEnd/>
            <a:tailEnd/>
          </a:ln>
        </p:spPr>
      </p:pic>
      <p:sp>
        <p:nvSpPr>
          <p:cNvPr id="5" name="4 - Ορθογώνιο"/>
          <p:cNvSpPr/>
          <p:nvPr/>
        </p:nvSpPr>
        <p:spPr>
          <a:xfrm>
            <a:off x="359024" y="6093296"/>
            <a:ext cx="8784976" cy="369332"/>
          </a:xfrm>
          <a:prstGeom prst="rect">
            <a:avLst/>
          </a:prstGeom>
        </p:spPr>
        <p:txBody>
          <a:bodyPr wrap="square">
            <a:spAutoFit/>
          </a:bodyPr>
          <a:lstStyle/>
          <a:p>
            <a:r>
              <a:rPr lang="it-IT" dirty="0" smtClean="0"/>
              <a:t>Paolo Malatesta &amp; Irene Appolloni &amp; Filippo Calzolari </a:t>
            </a:r>
            <a:r>
              <a:rPr lang="es-GT" dirty="0" smtClean="0"/>
              <a:t>Cell Tissue Res (2008) 331:165–178</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
          <p:cNvPicPr>
            <a:picLocks noGrp="1" noChangeAspect="1" noChangeArrowheads="1"/>
          </p:cNvPicPr>
          <p:nvPr>
            <p:ph type="title" idx="4294967295"/>
          </p:nvPr>
        </p:nvPicPr>
        <p:blipFill>
          <a:blip r:embed="rId2" cstate="print"/>
          <a:srcRect/>
          <a:stretch>
            <a:fillRect/>
          </a:stretch>
        </p:blipFill>
        <p:spPr bwMode="auto">
          <a:xfrm>
            <a:off x="683568" y="908720"/>
            <a:ext cx="8056562" cy="1403350"/>
          </a:xfrm>
        </p:spPr>
      </p:pic>
      <p:pic>
        <p:nvPicPr>
          <p:cNvPr id="22530" name="Picture 11"/>
          <p:cNvPicPr>
            <a:picLocks noChangeAspect="1" noChangeArrowheads="1"/>
          </p:cNvPicPr>
          <p:nvPr/>
        </p:nvPicPr>
        <p:blipFill>
          <a:blip r:embed="rId3" cstate="print"/>
          <a:srcRect/>
          <a:stretch>
            <a:fillRect/>
          </a:stretch>
        </p:blipFill>
        <p:spPr bwMode="auto">
          <a:xfrm>
            <a:off x="683568" y="2276872"/>
            <a:ext cx="8056563" cy="1466850"/>
          </a:xfrm>
          <a:prstGeom prst="rect">
            <a:avLst/>
          </a:prstGeom>
          <a:noFill/>
          <a:ln w="9525">
            <a:noFill/>
            <a:miter lim="800000"/>
            <a:headEnd/>
            <a:tailEnd/>
          </a:ln>
        </p:spPr>
      </p:pic>
      <p:pic>
        <p:nvPicPr>
          <p:cNvPr id="22531" name="Picture 12"/>
          <p:cNvPicPr>
            <a:picLocks noChangeAspect="1" noChangeArrowheads="1"/>
          </p:cNvPicPr>
          <p:nvPr/>
        </p:nvPicPr>
        <p:blipFill>
          <a:blip r:embed="rId4" cstate="print"/>
          <a:srcRect/>
          <a:stretch>
            <a:fillRect/>
          </a:stretch>
        </p:blipFill>
        <p:spPr bwMode="auto">
          <a:xfrm>
            <a:off x="971600" y="4437112"/>
            <a:ext cx="6337300" cy="86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579296" cy="1143000"/>
          </a:xfrm>
        </p:spPr>
        <p:txBody>
          <a:bodyPr>
            <a:normAutofit fontScale="90000"/>
          </a:bodyPr>
          <a:lstStyle/>
          <a:p>
            <a:r>
              <a:rPr lang="en-US" dirty="0" smtClean="0"/>
              <a:t>Embryonic </a:t>
            </a:r>
            <a:r>
              <a:rPr lang="en-US" dirty="0" err="1" smtClean="0"/>
              <a:t>vs</a:t>
            </a:r>
            <a:r>
              <a:rPr lang="en-US" dirty="0" smtClean="0"/>
              <a:t> non embryonic stem cells</a:t>
            </a:r>
            <a:br>
              <a:rPr lang="en-US" dirty="0" smtClean="0"/>
            </a:br>
            <a:endParaRPr lang="el-GR" dirty="0"/>
          </a:p>
        </p:txBody>
      </p:sp>
      <p:sp>
        <p:nvSpPr>
          <p:cNvPr id="4" name="3 - Θέση κειμένου"/>
          <p:cNvSpPr>
            <a:spLocks noGrp="1"/>
          </p:cNvSpPr>
          <p:nvPr>
            <p:ph type="body" idx="1"/>
          </p:nvPr>
        </p:nvSpPr>
        <p:spPr/>
        <p:txBody>
          <a:bodyPr/>
          <a:lstStyle/>
          <a:p>
            <a:r>
              <a:rPr lang="en-US" dirty="0" smtClean="0"/>
              <a:t>Embryonic and iPSCs</a:t>
            </a:r>
            <a:endParaRPr lang="el-GR" dirty="0"/>
          </a:p>
        </p:txBody>
      </p:sp>
      <p:sp>
        <p:nvSpPr>
          <p:cNvPr id="3" name="2 - Θέση περιεχομένου"/>
          <p:cNvSpPr>
            <a:spLocks noGrp="1"/>
          </p:cNvSpPr>
          <p:nvPr>
            <p:ph sz="half" idx="2"/>
          </p:nvPr>
        </p:nvSpPr>
        <p:spPr/>
        <p:txBody>
          <a:bodyPr>
            <a:normAutofit lnSpcReduction="10000"/>
          </a:bodyPr>
          <a:lstStyle/>
          <a:p>
            <a:r>
              <a:rPr lang="en-US" sz="1800" dirty="0" smtClean="0"/>
              <a:t>Can be differentiated into, practically any other cell type.</a:t>
            </a:r>
          </a:p>
          <a:p>
            <a:r>
              <a:rPr lang="en-US" sz="1800" dirty="0" smtClean="0"/>
              <a:t>Can form embryonic bodies</a:t>
            </a:r>
          </a:p>
          <a:p>
            <a:r>
              <a:rPr lang="en-US" sz="1800" dirty="0" smtClean="0"/>
              <a:t>Not rejected in autologus use (iPSC)</a:t>
            </a:r>
          </a:p>
          <a:p>
            <a:r>
              <a:rPr lang="en-US" sz="1800" dirty="0" smtClean="0"/>
              <a:t>Can replace local cells and accelerate repair of tissues.</a:t>
            </a:r>
          </a:p>
          <a:p>
            <a:r>
              <a:rPr lang="en-US" sz="1800" dirty="0" smtClean="0"/>
              <a:t> Can be used for ex vivo organ development.</a:t>
            </a:r>
          </a:p>
          <a:p>
            <a:r>
              <a:rPr lang="en-US" sz="1800" dirty="0" smtClean="0"/>
              <a:t>Are immunologically  “naïve” and may not be rejected in allogeneic or xenogeneic use before differentiation.</a:t>
            </a:r>
          </a:p>
          <a:p>
            <a:r>
              <a:rPr lang="en-US" sz="1800" dirty="0" smtClean="0"/>
              <a:t>Can cause tumors (Teratomas). </a:t>
            </a:r>
          </a:p>
        </p:txBody>
      </p:sp>
      <p:sp>
        <p:nvSpPr>
          <p:cNvPr id="5" name="4 - Θέση κειμένου"/>
          <p:cNvSpPr>
            <a:spLocks noGrp="1"/>
          </p:cNvSpPr>
          <p:nvPr>
            <p:ph type="body" sz="quarter" idx="3"/>
          </p:nvPr>
        </p:nvSpPr>
        <p:spPr/>
        <p:txBody>
          <a:bodyPr/>
          <a:lstStyle/>
          <a:p>
            <a:r>
              <a:rPr lang="en-US" dirty="0" smtClean="0"/>
              <a:t>Non embryonic </a:t>
            </a:r>
            <a:endParaRPr lang="el-GR" dirty="0"/>
          </a:p>
        </p:txBody>
      </p:sp>
      <p:sp>
        <p:nvSpPr>
          <p:cNvPr id="6" name="5 - Θέση περιεχομένου"/>
          <p:cNvSpPr>
            <a:spLocks noGrp="1"/>
          </p:cNvSpPr>
          <p:nvPr>
            <p:ph sz="quarter" idx="4"/>
          </p:nvPr>
        </p:nvSpPr>
        <p:spPr/>
        <p:txBody>
          <a:bodyPr>
            <a:normAutofit fontScale="70000" lnSpcReduction="20000"/>
          </a:bodyPr>
          <a:lstStyle/>
          <a:p>
            <a:r>
              <a:rPr lang="en-US" dirty="0" smtClean="0"/>
              <a:t>Can be differentiated into, practically any other cell type.</a:t>
            </a:r>
          </a:p>
          <a:p>
            <a:r>
              <a:rPr lang="en-US" dirty="0" smtClean="0">
                <a:solidFill>
                  <a:srgbClr val="FF0000"/>
                </a:solidFill>
              </a:rPr>
              <a:t>Can home into the lesion site and induce cure</a:t>
            </a:r>
          </a:p>
          <a:p>
            <a:r>
              <a:rPr lang="en-US" dirty="0" smtClean="0"/>
              <a:t>Are not rejected in autologus use</a:t>
            </a:r>
          </a:p>
          <a:p>
            <a:r>
              <a:rPr lang="en-US" dirty="0" smtClean="0">
                <a:solidFill>
                  <a:srgbClr val="FF0000"/>
                </a:solidFill>
              </a:rPr>
              <a:t>Support the local stem cells for tissue repair by secreting growth factors.</a:t>
            </a:r>
          </a:p>
          <a:p>
            <a:r>
              <a:rPr lang="en-US" dirty="0" smtClean="0"/>
              <a:t> May replace local cells and accelerate repair of tissues.</a:t>
            </a:r>
          </a:p>
          <a:p>
            <a:r>
              <a:rPr lang="en-US" dirty="0" smtClean="0"/>
              <a:t>Have been used for ex vivo organ development (trachea).</a:t>
            </a:r>
          </a:p>
          <a:p>
            <a:r>
              <a:rPr lang="en-US" dirty="0" smtClean="0"/>
              <a:t>Some types (MSC) are immunologically  “naïve” and may not be rejected in allogeneic or even xenogeneic use before differentiation.</a:t>
            </a:r>
          </a:p>
          <a:p>
            <a:r>
              <a:rPr lang="en-US" dirty="0" smtClean="0">
                <a:solidFill>
                  <a:srgbClr val="FF0000"/>
                </a:solidFill>
              </a:rPr>
              <a:t>Cannot cause tumors</a:t>
            </a:r>
          </a:p>
          <a:p>
            <a:pPr>
              <a:buNone/>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Autologus versus allogeneic therapy </a:t>
            </a:r>
            <a:endParaRPr lang="el-GR" dirty="0"/>
          </a:p>
        </p:txBody>
      </p:sp>
      <p:sp>
        <p:nvSpPr>
          <p:cNvPr id="5" name="4 - Θέση κειμένου"/>
          <p:cNvSpPr>
            <a:spLocks noGrp="1"/>
          </p:cNvSpPr>
          <p:nvPr>
            <p:ph type="body" idx="1"/>
          </p:nvPr>
        </p:nvSpPr>
        <p:spPr/>
        <p:txBody>
          <a:bodyPr/>
          <a:lstStyle/>
          <a:p>
            <a:r>
              <a:rPr lang="en-US" dirty="0" smtClean="0"/>
              <a:t>Autologus</a:t>
            </a:r>
            <a:endParaRPr lang="el-GR" dirty="0"/>
          </a:p>
        </p:txBody>
      </p:sp>
      <p:sp>
        <p:nvSpPr>
          <p:cNvPr id="3" name="2 - Θέση περιεχομένου"/>
          <p:cNvSpPr>
            <a:spLocks noGrp="1"/>
          </p:cNvSpPr>
          <p:nvPr>
            <p:ph sz="half" idx="2"/>
          </p:nvPr>
        </p:nvSpPr>
        <p:spPr/>
        <p:txBody>
          <a:bodyPr>
            <a:normAutofit fontScale="92500" lnSpcReduction="10000"/>
          </a:bodyPr>
          <a:lstStyle/>
          <a:p>
            <a:r>
              <a:rPr lang="en-US" dirty="0" smtClean="0">
                <a:solidFill>
                  <a:srgbClr val="FF0000"/>
                </a:solidFill>
              </a:rPr>
              <a:t>No risk of rejection </a:t>
            </a:r>
            <a:r>
              <a:rPr lang="en-US" dirty="0" smtClean="0"/>
              <a:t>or Graft Versus Host Disease</a:t>
            </a:r>
          </a:p>
          <a:p>
            <a:r>
              <a:rPr lang="en-US" dirty="0" smtClean="0">
                <a:solidFill>
                  <a:srgbClr val="FF0000"/>
                </a:solidFill>
              </a:rPr>
              <a:t>No need of immunosuppressive medication</a:t>
            </a:r>
          </a:p>
          <a:p>
            <a:r>
              <a:rPr lang="en-US" dirty="0" smtClean="0"/>
              <a:t>Immediate availability of the graft.</a:t>
            </a:r>
          </a:p>
          <a:p>
            <a:r>
              <a:rPr lang="en-US" dirty="0" smtClean="0"/>
              <a:t>No risk of contamination by the donor. </a:t>
            </a:r>
          </a:p>
          <a:p>
            <a:r>
              <a:rPr lang="en-US" dirty="0" smtClean="0"/>
              <a:t>Need of preventive  autologus storage.  </a:t>
            </a:r>
            <a:endParaRPr lang="el-GR" dirty="0"/>
          </a:p>
        </p:txBody>
      </p:sp>
      <p:sp>
        <p:nvSpPr>
          <p:cNvPr id="6" name="5 - Θέση κειμένου"/>
          <p:cNvSpPr>
            <a:spLocks noGrp="1"/>
          </p:cNvSpPr>
          <p:nvPr>
            <p:ph type="body" sz="quarter" idx="3"/>
          </p:nvPr>
        </p:nvSpPr>
        <p:spPr/>
        <p:txBody>
          <a:bodyPr/>
          <a:lstStyle/>
          <a:p>
            <a:r>
              <a:rPr lang="en-US" dirty="0" smtClean="0"/>
              <a:t>Allogeneic</a:t>
            </a:r>
            <a:endParaRPr lang="el-GR" dirty="0"/>
          </a:p>
        </p:txBody>
      </p:sp>
      <p:sp>
        <p:nvSpPr>
          <p:cNvPr id="4" name="3 - Θέση περιεχομένου"/>
          <p:cNvSpPr>
            <a:spLocks noGrp="1"/>
          </p:cNvSpPr>
          <p:nvPr>
            <p:ph sz="quarter" idx="4"/>
          </p:nvPr>
        </p:nvSpPr>
        <p:spPr/>
        <p:txBody>
          <a:bodyPr>
            <a:normAutofit fontScale="92500" lnSpcReduction="10000"/>
          </a:bodyPr>
          <a:lstStyle/>
          <a:p>
            <a:r>
              <a:rPr lang="en-US" dirty="0" smtClean="0"/>
              <a:t>Risk of rejection or Graft Versus Host Disease. </a:t>
            </a:r>
          </a:p>
          <a:p>
            <a:r>
              <a:rPr lang="en-US" dirty="0" smtClean="0"/>
              <a:t>Immunosuppressive medication, often for life.</a:t>
            </a:r>
          </a:p>
          <a:p>
            <a:r>
              <a:rPr lang="en-US" dirty="0" smtClean="0"/>
              <a:t>Long time search for compatible graft.</a:t>
            </a:r>
          </a:p>
          <a:p>
            <a:r>
              <a:rPr lang="en-US" dirty="0" smtClean="0"/>
              <a:t>Risk of virus contamination by the donor.</a:t>
            </a:r>
          </a:p>
          <a:p>
            <a:r>
              <a:rPr lang="en-US" dirty="0" smtClean="0"/>
              <a:t> Need for repositories or development of expensive “omnidonor” cell lines.</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Non embryonic stem cell therapies: mimicry of a natural process</a:t>
            </a:r>
            <a:endParaRPr lang="el-GR"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1259632" y="1772816"/>
            <a:ext cx="7128792" cy="486193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cstate="print"/>
          <a:srcRect/>
          <a:stretch>
            <a:fillRect/>
          </a:stretch>
        </p:blipFill>
        <p:spPr bwMode="auto">
          <a:xfrm>
            <a:off x="1475656" y="1714500"/>
            <a:ext cx="7260357" cy="4953415"/>
          </a:xfrm>
          <a:prstGeom prst="rect">
            <a:avLst/>
          </a:prstGeom>
          <a:noFill/>
          <a:ln w="9525">
            <a:noFill/>
            <a:miter lim="800000"/>
            <a:headEnd/>
            <a:tailEnd/>
          </a:ln>
        </p:spPr>
      </p:pic>
      <p:sp>
        <p:nvSpPr>
          <p:cNvPr id="4" name="Rectangle 3"/>
          <p:cNvSpPr/>
          <p:nvPr/>
        </p:nvSpPr>
        <p:spPr>
          <a:xfrm>
            <a:off x="214313" y="285750"/>
            <a:ext cx="8929687" cy="1323439"/>
          </a:xfrm>
          <a:prstGeom prst="rect">
            <a:avLst/>
          </a:prstGeom>
        </p:spPr>
        <p:txBody>
          <a:bodyPr>
            <a:spAutoFit/>
          </a:bodyPr>
          <a:lstStyle/>
          <a:p>
            <a:pPr>
              <a:defRPr/>
            </a:pPr>
            <a:r>
              <a:rPr lang="en-US" sz="4000" dirty="0" smtClean="0"/>
              <a:t>Non embryonic stem cell therapies: mimicry of a natural process </a:t>
            </a:r>
            <a:r>
              <a:rPr lang="en-US" altLang="zh-CN" sz="4000" dirty="0" smtClean="0">
                <a:latin typeface="+mn-lt"/>
                <a:cs typeface="Angsana New" pitchFamily="18" charset="-34"/>
              </a:rPr>
              <a:t>(Continued</a:t>
            </a:r>
            <a:r>
              <a:rPr lang="en-US" altLang="zh-CN" sz="4000" dirty="0">
                <a:latin typeface="+mn-lt"/>
                <a:cs typeface="Angsana New" pitchFamily="18" charset="-34"/>
              </a:rPr>
              <a:t>)</a:t>
            </a:r>
            <a:endParaRPr lang="el-GR" altLang="zh-CN" sz="4000" dirty="0">
              <a:latin typeface="+mn-lt"/>
              <a:ea typeface="Times New Roman" pitchFamily="18" charset="0"/>
              <a:cs typeface="Angsana New" pitchFamily="18" charset="-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a:stretch>
            <a:fillRect/>
          </a:stretch>
        </p:blipFill>
        <p:spPr bwMode="auto">
          <a:xfrm>
            <a:off x="2195736" y="1628800"/>
            <a:ext cx="6396037" cy="4194175"/>
          </a:xfrm>
          <a:prstGeom prst="rect">
            <a:avLst/>
          </a:prstGeom>
          <a:noFill/>
          <a:ln w="9525">
            <a:noFill/>
            <a:miter lim="800000"/>
            <a:headEnd/>
            <a:tailEnd/>
          </a:ln>
        </p:spPr>
      </p:pic>
      <p:sp>
        <p:nvSpPr>
          <p:cNvPr id="4" name="Rectangle 3"/>
          <p:cNvSpPr/>
          <p:nvPr/>
        </p:nvSpPr>
        <p:spPr>
          <a:xfrm>
            <a:off x="214313" y="285750"/>
            <a:ext cx="8929687" cy="1323439"/>
          </a:xfrm>
          <a:prstGeom prst="rect">
            <a:avLst/>
          </a:prstGeom>
        </p:spPr>
        <p:txBody>
          <a:bodyPr>
            <a:spAutoFit/>
          </a:bodyPr>
          <a:lstStyle/>
          <a:p>
            <a:pPr>
              <a:defRPr/>
            </a:pPr>
            <a:r>
              <a:rPr lang="en-US" sz="4000" dirty="0" smtClean="0"/>
              <a:t>Non embryonic stem cell therapies: mimicry of a natural process </a:t>
            </a:r>
            <a:r>
              <a:rPr lang="en-US" altLang="zh-CN" sz="4000" dirty="0" smtClean="0">
                <a:latin typeface="+mn-lt"/>
                <a:cs typeface="Angsana New" pitchFamily="18" charset="-34"/>
              </a:rPr>
              <a:t>(Continued</a:t>
            </a:r>
            <a:r>
              <a:rPr lang="en-US" altLang="zh-CN" sz="4000" dirty="0">
                <a:latin typeface="+mn-lt"/>
                <a:cs typeface="Angsana New" pitchFamily="18" charset="-34"/>
              </a:rPr>
              <a:t>)</a:t>
            </a:r>
            <a:endParaRPr lang="el-GR" altLang="zh-CN" sz="4000" dirty="0">
              <a:latin typeface="+mn-lt"/>
              <a:ea typeface="Times New Roman" pitchFamily="18" charset="0"/>
              <a:cs typeface="Angsana New" pitchFamily="18"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539552" y="1484784"/>
            <a:ext cx="7272808" cy="4970964"/>
          </a:xfrm>
          <a:prstGeom prst="rect">
            <a:avLst/>
          </a:prstGeom>
          <a:noFill/>
          <a:ln w="9525">
            <a:noFill/>
            <a:miter lim="800000"/>
            <a:headEnd/>
            <a:tailEnd/>
          </a:ln>
        </p:spPr>
      </p:pic>
      <p:sp>
        <p:nvSpPr>
          <p:cNvPr id="4" name="Rectangle 3"/>
          <p:cNvSpPr/>
          <p:nvPr/>
        </p:nvSpPr>
        <p:spPr>
          <a:xfrm>
            <a:off x="214313" y="285750"/>
            <a:ext cx="8929687" cy="1323439"/>
          </a:xfrm>
          <a:prstGeom prst="rect">
            <a:avLst/>
          </a:prstGeom>
        </p:spPr>
        <p:txBody>
          <a:bodyPr>
            <a:spAutoFit/>
          </a:bodyPr>
          <a:lstStyle/>
          <a:p>
            <a:pPr>
              <a:defRPr/>
            </a:pPr>
            <a:r>
              <a:rPr lang="en-US" sz="4000" dirty="0" smtClean="0"/>
              <a:t>Non embryonic stem cell therapies: mimicry of a natural process </a:t>
            </a:r>
            <a:r>
              <a:rPr lang="en-US" altLang="zh-CN" sz="4000" dirty="0" smtClean="0">
                <a:latin typeface="+mn-lt"/>
                <a:cs typeface="Angsana New" pitchFamily="18" charset="-34"/>
              </a:rPr>
              <a:t>(Continued</a:t>
            </a:r>
            <a:r>
              <a:rPr lang="en-US" altLang="zh-CN" sz="4000" dirty="0">
                <a:latin typeface="+mn-lt"/>
                <a:cs typeface="Angsana New" pitchFamily="18" charset="-34"/>
              </a:rPr>
              <a:t>)</a:t>
            </a:r>
            <a:endParaRPr lang="el-GR" altLang="zh-CN" sz="4000" dirty="0">
              <a:latin typeface="+mn-lt"/>
              <a:ea typeface="Times New Roman" pitchFamily="18" charset="0"/>
              <a:cs typeface="Angsana New" pitchFamily="18" charset="-3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Damage_Tissue_01"/>
          <p:cNvPicPr>
            <a:picLocks noChangeAspect="1" noChangeArrowheads="1"/>
          </p:cNvPicPr>
          <p:nvPr/>
        </p:nvPicPr>
        <p:blipFill>
          <a:blip r:embed="rId3" cstate="print"/>
          <a:srcRect/>
          <a:stretch>
            <a:fillRect/>
          </a:stretch>
        </p:blipFill>
        <p:spPr bwMode="auto">
          <a:xfrm>
            <a:off x="1043608" y="2286000"/>
            <a:ext cx="7681292" cy="4422562"/>
          </a:xfrm>
          <a:prstGeom prst="rect">
            <a:avLst/>
          </a:prstGeom>
          <a:noFill/>
          <a:ln w="9525">
            <a:noFill/>
            <a:miter lim="800000"/>
            <a:headEnd/>
            <a:tailEnd/>
          </a:ln>
        </p:spPr>
      </p:pic>
      <p:sp>
        <p:nvSpPr>
          <p:cNvPr id="12295" name="Rectangle 7"/>
          <p:cNvSpPr>
            <a:spLocks noChangeArrowheads="1"/>
          </p:cNvSpPr>
          <p:nvPr/>
        </p:nvSpPr>
        <p:spPr bwMode="auto">
          <a:xfrm>
            <a:off x="250825" y="404813"/>
            <a:ext cx="8539163" cy="984250"/>
          </a:xfrm>
          <a:prstGeom prst="rect">
            <a:avLst/>
          </a:prstGeom>
          <a:noFill/>
          <a:ln w="9525">
            <a:noFill/>
            <a:miter lim="800000"/>
            <a:headEnd/>
            <a:tailEnd/>
          </a:ln>
          <a:effectLst/>
        </p:spPr>
        <p:txBody>
          <a:bodyPr wrap="none" anchor="ctr">
            <a:spAutoFit/>
          </a:bodyPr>
          <a:lstStyle/>
          <a:p>
            <a:pPr>
              <a:defRPr/>
            </a:pPr>
            <a:r>
              <a:rPr lang="en-US" altLang="zh-CN" sz="4000" b="1" dirty="0">
                <a:latin typeface="+mn-lt"/>
                <a:ea typeface="Times New Roman" pitchFamily="18" charset="0"/>
                <a:cs typeface="Angsana New" pitchFamily="18" charset="-34"/>
              </a:rPr>
              <a:t>How Stem Cells Repair Damaged Tissue</a:t>
            </a:r>
            <a:endParaRPr lang="el-GR" altLang="zh-CN" sz="4000" dirty="0">
              <a:latin typeface="+mn-lt"/>
              <a:ea typeface="Times New Roman" pitchFamily="18" charset="0"/>
              <a:cs typeface="Angsana New" pitchFamily="18" charset="-34"/>
            </a:endParaRPr>
          </a:p>
          <a:p>
            <a:pPr eaLnBrk="0" hangingPunct="0">
              <a:defRPr/>
            </a:pPr>
            <a:endParaRPr lang="el-GR" altLang="zh-CN" dirty="0">
              <a:ea typeface="Times New Roman" pitchFamily="18" charset="0"/>
              <a:cs typeface="Angsana New" pitchFamily="18" charset="-34"/>
            </a:endParaRPr>
          </a:p>
        </p:txBody>
      </p:sp>
      <p:sp>
        <p:nvSpPr>
          <p:cNvPr id="11268" name="Rectangle 8"/>
          <p:cNvSpPr>
            <a:spLocks noChangeArrowheads="1"/>
          </p:cNvSpPr>
          <p:nvPr/>
        </p:nvSpPr>
        <p:spPr bwMode="auto">
          <a:xfrm>
            <a:off x="0" y="2627313"/>
            <a:ext cx="9144000" cy="0"/>
          </a:xfrm>
          <a:prstGeom prst="rect">
            <a:avLst/>
          </a:prstGeom>
          <a:noFill/>
          <a:ln w="9525">
            <a:noFill/>
            <a:miter lim="800000"/>
            <a:headEnd/>
            <a:tailEnd/>
          </a:ln>
        </p:spPr>
        <p:txBody>
          <a:bodyPr wrap="none" anchor="ctr">
            <a:spAutoFit/>
          </a:bodyPr>
          <a:lstStyle/>
          <a:p>
            <a:endParaRPr lang="el-GR"/>
          </a:p>
        </p:txBody>
      </p:sp>
      <p:sp>
        <p:nvSpPr>
          <p:cNvPr id="12297" name="Rectangle 9"/>
          <p:cNvSpPr>
            <a:spLocks noChangeArrowheads="1"/>
          </p:cNvSpPr>
          <p:nvPr/>
        </p:nvSpPr>
        <p:spPr bwMode="auto">
          <a:xfrm>
            <a:off x="2857500" y="1285875"/>
            <a:ext cx="5246688" cy="1292225"/>
          </a:xfrm>
          <a:prstGeom prst="rect">
            <a:avLst/>
          </a:prstGeom>
          <a:noFill/>
          <a:ln w="9525">
            <a:noFill/>
            <a:miter lim="800000"/>
            <a:headEnd/>
            <a:tailEnd/>
          </a:ln>
          <a:effectLst/>
        </p:spPr>
        <p:txBody>
          <a:bodyPr anchor="ctr">
            <a:spAutoFit/>
          </a:bodyPr>
          <a:lstStyle/>
          <a:p>
            <a:pPr>
              <a:defRPr/>
            </a:pPr>
            <a:r>
              <a:rPr lang="en-US" altLang="zh-CN" sz="1600" dirty="0">
                <a:latin typeface="+mn-lt"/>
                <a:cs typeface="Times New Roman" pitchFamily="18" charset="0"/>
              </a:rPr>
              <a:t>Area of injury secretes </a:t>
            </a:r>
            <a:r>
              <a:rPr lang="en-US" altLang="zh-CN" sz="1600" dirty="0" err="1">
                <a:latin typeface="+mn-lt"/>
                <a:cs typeface="Times New Roman" pitchFamily="18" charset="0"/>
              </a:rPr>
              <a:t>chemokine</a:t>
            </a:r>
            <a:r>
              <a:rPr lang="en-US" altLang="zh-CN" sz="1600" dirty="0">
                <a:latin typeface="+mn-lt"/>
                <a:cs typeface="Times New Roman" pitchFamily="18" charset="0"/>
              </a:rPr>
              <a:t>. </a:t>
            </a:r>
            <a:endParaRPr lang="el-GR" altLang="zh-CN" sz="1600" dirty="0">
              <a:latin typeface="+mn-lt"/>
              <a:ea typeface="Times New Roman" pitchFamily="18" charset="0"/>
              <a:cs typeface="Angsana New" pitchFamily="18" charset="-34"/>
            </a:endParaRPr>
          </a:p>
          <a:p>
            <a:pPr eaLnBrk="0" hangingPunct="0">
              <a:defRPr/>
            </a:pPr>
            <a:r>
              <a:rPr lang="en-US" altLang="zh-CN" sz="1600" dirty="0">
                <a:latin typeface="+mn-lt"/>
                <a:cs typeface="Times New Roman" pitchFamily="18" charset="0"/>
              </a:rPr>
              <a:t>Circulating Stem Cells are attracted to </a:t>
            </a:r>
            <a:r>
              <a:rPr lang="en-US" altLang="zh-CN" sz="1600" dirty="0" err="1">
                <a:latin typeface="+mn-lt"/>
                <a:cs typeface="Times New Roman" pitchFamily="18" charset="0"/>
              </a:rPr>
              <a:t>chemokine</a:t>
            </a:r>
            <a:r>
              <a:rPr lang="en-US" altLang="zh-CN" sz="1600" dirty="0">
                <a:latin typeface="+mn-lt"/>
                <a:cs typeface="Times New Roman" pitchFamily="18" charset="0"/>
              </a:rPr>
              <a:t>. </a:t>
            </a:r>
            <a:endParaRPr lang="el-GR" altLang="zh-CN" sz="1600" dirty="0">
              <a:latin typeface="+mn-lt"/>
            </a:endParaRPr>
          </a:p>
          <a:p>
            <a:pPr eaLnBrk="0" hangingPunct="0">
              <a:defRPr/>
            </a:pPr>
            <a:r>
              <a:rPr lang="en-US" altLang="zh-CN" sz="1400" dirty="0">
                <a:cs typeface="Times New Roman" pitchFamily="18" charset="0"/>
              </a:rPr>
              <a:t>                     </a:t>
            </a:r>
            <a:endParaRPr lang="el-GR" altLang="zh-CN" sz="1000" dirty="0"/>
          </a:p>
          <a:p>
            <a:pPr eaLnBrk="0" hangingPunct="0">
              <a:defRPr/>
            </a:pPr>
            <a:r>
              <a:rPr lang="en-US" altLang="zh-CN" sz="1400" dirty="0">
                <a:cs typeface="Angsana New" pitchFamily="18" charset="-34"/>
              </a:rPr>
              <a:t> </a:t>
            </a:r>
            <a:endParaRPr lang="el-GR" altLang="zh-CN" sz="1000" dirty="0"/>
          </a:p>
          <a:p>
            <a:pPr eaLnBrk="0" hangingPunct="0">
              <a:defRPr/>
            </a:pPr>
            <a:endParaRPr lang="el-GR"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What are stem cells?</a:t>
            </a:r>
            <a:br>
              <a:rPr lang="en-US" dirty="0" smtClean="0"/>
            </a:br>
            <a:endParaRPr lang="el-GR" dirty="0"/>
          </a:p>
        </p:txBody>
      </p:sp>
      <p:sp>
        <p:nvSpPr>
          <p:cNvPr id="5" name="4 - Ορθογώνιο"/>
          <p:cNvSpPr/>
          <p:nvPr/>
        </p:nvSpPr>
        <p:spPr>
          <a:xfrm>
            <a:off x="107504" y="6237312"/>
            <a:ext cx="8712968" cy="307777"/>
          </a:xfrm>
          <a:prstGeom prst="rect">
            <a:avLst/>
          </a:prstGeom>
        </p:spPr>
        <p:txBody>
          <a:bodyPr wrap="square">
            <a:spAutoFit/>
          </a:bodyPr>
          <a:lstStyle/>
          <a:p>
            <a:r>
              <a:rPr lang="es-GT" sz="1400" dirty="0" smtClean="0"/>
              <a:t>http://dels.nas.edu/resources/static-assets/materials-based-on reports/booklets/Understanding_Stem_Cells.pdf</a:t>
            </a:r>
            <a:endParaRPr lang="el-GR" sz="1400" dirty="0"/>
          </a:p>
        </p:txBody>
      </p:sp>
      <p:pic>
        <p:nvPicPr>
          <p:cNvPr id="54273" name="Picture 1"/>
          <p:cNvPicPr>
            <a:picLocks noGrp="1" noChangeAspect="1" noChangeArrowheads="1"/>
          </p:cNvPicPr>
          <p:nvPr>
            <p:ph idx="1"/>
          </p:nvPr>
        </p:nvPicPr>
        <p:blipFill>
          <a:blip r:embed="rId2" cstate="print"/>
          <a:srcRect/>
          <a:stretch>
            <a:fillRect/>
          </a:stretch>
        </p:blipFill>
        <p:spPr bwMode="auto">
          <a:xfrm>
            <a:off x="755576" y="1268760"/>
            <a:ext cx="7209614" cy="469118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Damage_Tissue_03"/>
          <p:cNvPicPr>
            <a:picLocks noChangeAspect="1" noChangeArrowheads="1"/>
          </p:cNvPicPr>
          <p:nvPr/>
        </p:nvPicPr>
        <p:blipFill>
          <a:blip r:embed="rId3" cstate="print"/>
          <a:srcRect/>
          <a:stretch>
            <a:fillRect/>
          </a:stretch>
        </p:blipFill>
        <p:spPr bwMode="auto">
          <a:xfrm>
            <a:off x="827584" y="2166392"/>
            <a:ext cx="7037412" cy="4691608"/>
          </a:xfrm>
          <a:prstGeom prst="rect">
            <a:avLst/>
          </a:prstGeom>
          <a:noFill/>
          <a:ln w="9525">
            <a:noFill/>
            <a:miter lim="800000"/>
            <a:headEnd/>
            <a:tailEnd/>
          </a:ln>
        </p:spPr>
      </p:pic>
      <p:sp>
        <p:nvSpPr>
          <p:cNvPr id="12291" name="Rectangle 6"/>
          <p:cNvSpPr>
            <a:spLocks noChangeArrowheads="1"/>
          </p:cNvSpPr>
          <p:nvPr/>
        </p:nvSpPr>
        <p:spPr bwMode="auto">
          <a:xfrm>
            <a:off x="0" y="2143125"/>
            <a:ext cx="9144000" cy="0"/>
          </a:xfrm>
          <a:prstGeom prst="rect">
            <a:avLst/>
          </a:prstGeom>
          <a:noFill/>
          <a:ln w="9525">
            <a:noFill/>
            <a:miter lim="800000"/>
            <a:headEnd/>
            <a:tailEnd/>
          </a:ln>
        </p:spPr>
        <p:txBody>
          <a:bodyPr wrap="none" anchor="ctr">
            <a:spAutoFit/>
          </a:bodyPr>
          <a:lstStyle/>
          <a:p>
            <a:endParaRPr lang="el-GR"/>
          </a:p>
        </p:txBody>
      </p:sp>
      <p:sp>
        <p:nvSpPr>
          <p:cNvPr id="12292" name="Rectangle 7"/>
          <p:cNvSpPr>
            <a:spLocks noChangeArrowheads="1"/>
          </p:cNvSpPr>
          <p:nvPr/>
        </p:nvSpPr>
        <p:spPr bwMode="auto">
          <a:xfrm>
            <a:off x="0" y="2143125"/>
            <a:ext cx="1720850" cy="519113"/>
          </a:xfrm>
          <a:prstGeom prst="rect">
            <a:avLst/>
          </a:prstGeom>
          <a:noFill/>
          <a:ln w="9525">
            <a:noFill/>
            <a:miter lim="800000"/>
            <a:headEnd/>
            <a:tailEnd/>
          </a:ln>
        </p:spPr>
        <p:txBody>
          <a:bodyPr wrap="none" anchor="ctr">
            <a:spAutoFit/>
          </a:bodyPr>
          <a:lstStyle/>
          <a:p>
            <a:r>
              <a:rPr lang="th-TH" altLang="zh-CN" sz="1000">
                <a:cs typeface="Angsana New" pitchFamily="18" charset="-34"/>
              </a:rPr>
              <a:t>                                            </a:t>
            </a:r>
            <a:endParaRPr lang="el-GR" altLang="zh-CN" sz="1000">
              <a:cs typeface="Angsana New" pitchFamily="18" charset="-34"/>
            </a:endParaRPr>
          </a:p>
          <a:p>
            <a:pPr eaLnBrk="0" hangingPunct="0"/>
            <a:endParaRPr lang="el-GR" altLang="zh-CN">
              <a:cs typeface="Angsana New" pitchFamily="18" charset="-34"/>
            </a:endParaRPr>
          </a:p>
        </p:txBody>
      </p:sp>
      <p:sp>
        <p:nvSpPr>
          <p:cNvPr id="14344" name="Rectangle 8"/>
          <p:cNvSpPr>
            <a:spLocks noChangeArrowheads="1"/>
          </p:cNvSpPr>
          <p:nvPr/>
        </p:nvSpPr>
        <p:spPr bwMode="auto">
          <a:xfrm>
            <a:off x="3714750" y="1500188"/>
            <a:ext cx="4219575" cy="584200"/>
          </a:xfrm>
          <a:prstGeom prst="rect">
            <a:avLst/>
          </a:prstGeom>
          <a:noFill/>
          <a:ln w="9525">
            <a:noFill/>
            <a:miter lim="800000"/>
            <a:headEnd/>
            <a:tailEnd/>
          </a:ln>
          <a:effectLst/>
        </p:spPr>
        <p:txBody>
          <a:bodyPr anchor="ctr">
            <a:spAutoFit/>
          </a:bodyPr>
          <a:lstStyle/>
          <a:p>
            <a:pPr>
              <a:defRPr/>
            </a:pPr>
            <a:r>
              <a:rPr lang="en-US" altLang="zh-CN" sz="1600" dirty="0">
                <a:latin typeface="+mn-lt"/>
                <a:cs typeface="Times New Roman" pitchFamily="18" charset="0"/>
              </a:rPr>
              <a:t>Stem Cells repair damaged tissue…</a:t>
            </a:r>
            <a:endParaRPr lang="el-GR" altLang="zh-CN" sz="1600" dirty="0">
              <a:latin typeface="+mn-lt"/>
              <a:ea typeface="Times New Roman" pitchFamily="18" charset="0"/>
              <a:cs typeface="Angsana New" pitchFamily="18" charset="-34"/>
            </a:endParaRPr>
          </a:p>
          <a:p>
            <a:pPr eaLnBrk="0" hangingPunct="0">
              <a:defRPr/>
            </a:pPr>
            <a:r>
              <a:rPr lang="en-US" altLang="zh-CN" sz="1600" dirty="0">
                <a:latin typeface="+mn-lt"/>
                <a:cs typeface="Times New Roman" pitchFamily="18" charset="0"/>
              </a:rPr>
              <a:t>Turn into new tissue.</a:t>
            </a:r>
            <a:endParaRPr lang="en-US" altLang="zh-CN" sz="1600" dirty="0">
              <a:latin typeface="+mn-lt"/>
            </a:endParaRPr>
          </a:p>
        </p:txBody>
      </p:sp>
      <p:sp>
        <p:nvSpPr>
          <p:cNvPr id="14345" name="Rectangle 9"/>
          <p:cNvSpPr>
            <a:spLocks noChangeArrowheads="1"/>
          </p:cNvSpPr>
          <p:nvPr/>
        </p:nvSpPr>
        <p:spPr bwMode="auto">
          <a:xfrm>
            <a:off x="250825" y="404813"/>
            <a:ext cx="8539163" cy="1323975"/>
          </a:xfrm>
          <a:prstGeom prst="rect">
            <a:avLst/>
          </a:prstGeom>
          <a:noFill/>
          <a:ln w="9525">
            <a:noFill/>
            <a:miter lim="800000"/>
            <a:headEnd/>
            <a:tailEnd/>
          </a:ln>
          <a:effectLst/>
        </p:spPr>
        <p:txBody>
          <a:bodyPr wrap="none" anchor="ctr">
            <a:spAutoFit/>
          </a:bodyPr>
          <a:lstStyle/>
          <a:p>
            <a:pPr>
              <a:defRPr/>
            </a:pPr>
            <a:r>
              <a:rPr lang="en-US" altLang="zh-CN" sz="4000" b="1" dirty="0">
                <a:latin typeface="+mn-lt"/>
                <a:ea typeface="Times New Roman" pitchFamily="18" charset="0"/>
                <a:cs typeface="Angsana New" pitchFamily="18" charset="-34"/>
              </a:rPr>
              <a:t>How Stem Cells Repair Damaged Tissue</a:t>
            </a:r>
            <a:endParaRPr lang="el-GR" altLang="zh-CN" sz="4000" dirty="0">
              <a:latin typeface="+mn-lt"/>
              <a:ea typeface="Times New Roman" pitchFamily="18" charset="0"/>
              <a:cs typeface="Angsana New" pitchFamily="18" charset="-34"/>
            </a:endParaRPr>
          </a:p>
          <a:p>
            <a:pPr eaLnBrk="0" hangingPunct="0">
              <a:defRPr/>
            </a:pPr>
            <a:r>
              <a:rPr lang="en-US" altLang="zh-CN" sz="4000" dirty="0">
                <a:latin typeface="+mn-lt"/>
                <a:cs typeface="Angsana New" pitchFamily="18" charset="-34"/>
              </a:rPr>
              <a:t>(Continued)</a:t>
            </a:r>
            <a:endParaRPr lang="el-GR" altLang="zh-CN" sz="4000" dirty="0">
              <a:latin typeface="+mn-lt"/>
              <a:ea typeface="Times New Roman" pitchFamily="18" charset="0"/>
              <a:cs typeface="Angsana New" pitchFamily="18" charset="-3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Damage_Tissue_02"/>
          <p:cNvPicPr>
            <a:picLocks noChangeAspect="1" noChangeArrowheads="1"/>
          </p:cNvPicPr>
          <p:nvPr/>
        </p:nvPicPr>
        <p:blipFill>
          <a:blip r:embed="rId3" cstate="print"/>
          <a:srcRect/>
          <a:stretch>
            <a:fillRect/>
          </a:stretch>
        </p:blipFill>
        <p:spPr bwMode="auto">
          <a:xfrm>
            <a:off x="611560" y="2235113"/>
            <a:ext cx="7627764" cy="4622887"/>
          </a:xfrm>
          <a:prstGeom prst="rect">
            <a:avLst/>
          </a:prstGeom>
          <a:noFill/>
          <a:ln w="9525">
            <a:noFill/>
            <a:miter lim="800000"/>
            <a:headEnd/>
            <a:tailEnd/>
          </a:ln>
        </p:spPr>
      </p:pic>
      <p:sp>
        <p:nvSpPr>
          <p:cNvPr id="13315" name="Rectangle 4"/>
          <p:cNvSpPr>
            <a:spLocks noChangeArrowheads="1"/>
          </p:cNvSpPr>
          <p:nvPr/>
        </p:nvSpPr>
        <p:spPr bwMode="auto">
          <a:xfrm>
            <a:off x="395288" y="1341438"/>
            <a:ext cx="114300" cy="114300"/>
          </a:xfrm>
          <a:prstGeom prst="rect">
            <a:avLst/>
          </a:prstGeom>
          <a:solidFill>
            <a:srgbClr val="000000"/>
          </a:solidFill>
          <a:ln w="9525">
            <a:solidFill>
              <a:srgbClr val="000000"/>
            </a:solidFill>
            <a:miter lim="800000"/>
            <a:headEnd/>
            <a:tailEnd/>
          </a:ln>
        </p:spPr>
        <p:txBody>
          <a:bodyPr/>
          <a:lstStyle/>
          <a:p>
            <a:endParaRPr lang="el-GR"/>
          </a:p>
        </p:txBody>
      </p:sp>
      <p:sp>
        <p:nvSpPr>
          <p:cNvPr id="13316" name="Rectangle 6"/>
          <p:cNvSpPr>
            <a:spLocks noChangeArrowheads="1"/>
          </p:cNvSpPr>
          <p:nvPr/>
        </p:nvSpPr>
        <p:spPr bwMode="auto">
          <a:xfrm>
            <a:off x="0" y="2243138"/>
            <a:ext cx="9144000" cy="0"/>
          </a:xfrm>
          <a:prstGeom prst="rect">
            <a:avLst/>
          </a:prstGeom>
          <a:noFill/>
          <a:ln w="9525">
            <a:noFill/>
            <a:miter lim="800000"/>
            <a:headEnd/>
            <a:tailEnd/>
          </a:ln>
        </p:spPr>
        <p:txBody>
          <a:bodyPr wrap="none" anchor="ctr">
            <a:spAutoFit/>
          </a:bodyPr>
          <a:lstStyle/>
          <a:p>
            <a:endParaRPr lang="el-GR"/>
          </a:p>
        </p:txBody>
      </p:sp>
      <p:sp>
        <p:nvSpPr>
          <p:cNvPr id="13317" name="Rectangle 7"/>
          <p:cNvSpPr>
            <a:spLocks noChangeArrowheads="1"/>
          </p:cNvSpPr>
          <p:nvPr/>
        </p:nvSpPr>
        <p:spPr bwMode="auto">
          <a:xfrm>
            <a:off x="0" y="2243138"/>
            <a:ext cx="2644775" cy="579437"/>
          </a:xfrm>
          <a:prstGeom prst="rect">
            <a:avLst/>
          </a:prstGeom>
          <a:noFill/>
          <a:ln w="9525">
            <a:noFill/>
            <a:miter lim="800000"/>
            <a:headEnd/>
            <a:tailEnd/>
          </a:ln>
        </p:spPr>
        <p:txBody>
          <a:bodyPr wrap="none" anchor="ctr">
            <a:spAutoFit/>
          </a:bodyPr>
          <a:lstStyle/>
          <a:p>
            <a:r>
              <a:rPr lang="en-US" altLang="zh-CN" sz="1400" b="1">
                <a:cs typeface="Times New Roman" pitchFamily="18" charset="0"/>
              </a:rPr>
              <a:t>           </a:t>
            </a:r>
            <a:r>
              <a:rPr lang="th-TH" altLang="zh-CN" sz="1400" b="1">
                <a:ea typeface="Times New Roman" pitchFamily="18" charset="0"/>
                <a:cs typeface="Angsana New" pitchFamily="18" charset="-34"/>
              </a:rPr>
              <a:t>        </a:t>
            </a:r>
            <a:r>
              <a:rPr lang="en-US" altLang="zh-CN" sz="1400" b="1">
                <a:cs typeface="Times New Roman" pitchFamily="18" charset="0"/>
              </a:rPr>
              <a:t>  </a:t>
            </a:r>
            <a:r>
              <a:rPr lang="th-TH" altLang="zh-CN" sz="1400" b="1">
                <a:cs typeface="Angsana New" pitchFamily="18" charset="-34"/>
              </a:rPr>
              <a:t>                             </a:t>
            </a:r>
            <a:endParaRPr lang="el-GR" altLang="zh-CN" sz="1000"/>
          </a:p>
          <a:p>
            <a:pPr eaLnBrk="0" hangingPunct="0"/>
            <a:endParaRPr lang="el-GR" altLang="zh-CN"/>
          </a:p>
        </p:txBody>
      </p:sp>
      <p:sp>
        <p:nvSpPr>
          <p:cNvPr id="13320" name="Rectangle 8"/>
          <p:cNvSpPr>
            <a:spLocks noChangeArrowheads="1"/>
          </p:cNvSpPr>
          <p:nvPr/>
        </p:nvSpPr>
        <p:spPr bwMode="auto">
          <a:xfrm>
            <a:off x="3857625" y="1643063"/>
            <a:ext cx="4260850" cy="862012"/>
          </a:xfrm>
          <a:prstGeom prst="rect">
            <a:avLst/>
          </a:prstGeom>
          <a:noFill/>
          <a:ln w="9525">
            <a:noFill/>
            <a:miter lim="800000"/>
            <a:headEnd/>
            <a:tailEnd/>
          </a:ln>
          <a:effectLst/>
        </p:spPr>
        <p:txBody>
          <a:bodyPr wrap="none" anchor="ctr">
            <a:spAutoFit/>
          </a:bodyPr>
          <a:lstStyle/>
          <a:p>
            <a:pPr>
              <a:defRPr/>
            </a:pPr>
            <a:r>
              <a:rPr lang="en-US" altLang="zh-CN" sz="1600" dirty="0">
                <a:latin typeface="+mn-lt"/>
                <a:cs typeface="Times New Roman" pitchFamily="18" charset="0"/>
              </a:rPr>
              <a:t>Stem Cells respond to injured or damaged tissue.</a:t>
            </a:r>
            <a:endParaRPr lang="el-GR" altLang="zh-CN" sz="1600" dirty="0">
              <a:latin typeface="+mn-lt"/>
              <a:ea typeface="Times New Roman" pitchFamily="18" charset="0"/>
              <a:cs typeface="Angsana New" pitchFamily="18" charset="-34"/>
            </a:endParaRPr>
          </a:p>
          <a:p>
            <a:pPr eaLnBrk="0" hangingPunct="0">
              <a:defRPr/>
            </a:pPr>
            <a:r>
              <a:rPr lang="en-US" altLang="zh-CN" sz="1600" dirty="0">
                <a:latin typeface="+mn-lt"/>
                <a:cs typeface="Times New Roman" pitchFamily="18" charset="0"/>
              </a:rPr>
              <a:t>This is called homing.</a:t>
            </a:r>
            <a:endParaRPr lang="el-GR" altLang="zh-CN" sz="1600" dirty="0">
              <a:latin typeface="+mn-lt"/>
            </a:endParaRPr>
          </a:p>
          <a:p>
            <a:pPr eaLnBrk="0" hangingPunct="0">
              <a:defRPr/>
            </a:pPr>
            <a:endParaRPr lang="el-GR" altLang="zh-CN" dirty="0"/>
          </a:p>
        </p:txBody>
      </p:sp>
      <p:sp>
        <p:nvSpPr>
          <p:cNvPr id="13321" name="Rectangle 9"/>
          <p:cNvSpPr>
            <a:spLocks noChangeArrowheads="1"/>
          </p:cNvSpPr>
          <p:nvPr/>
        </p:nvSpPr>
        <p:spPr bwMode="auto">
          <a:xfrm>
            <a:off x="250825" y="404813"/>
            <a:ext cx="8539163" cy="1323975"/>
          </a:xfrm>
          <a:prstGeom prst="rect">
            <a:avLst/>
          </a:prstGeom>
          <a:noFill/>
          <a:ln w="9525">
            <a:noFill/>
            <a:miter lim="800000"/>
            <a:headEnd/>
            <a:tailEnd/>
          </a:ln>
          <a:effectLst/>
        </p:spPr>
        <p:txBody>
          <a:bodyPr anchor="ctr">
            <a:spAutoFit/>
          </a:bodyPr>
          <a:lstStyle/>
          <a:p>
            <a:pPr>
              <a:defRPr/>
            </a:pPr>
            <a:r>
              <a:rPr lang="en-US" altLang="zh-CN" sz="4000" b="1" dirty="0">
                <a:latin typeface="+mn-lt"/>
                <a:ea typeface="Times New Roman" pitchFamily="18" charset="0"/>
                <a:cs typeface="Angsana New" pitchFamily="18" charset="-34"/>
              </a:rPr>
              <a:t>How Stem Cells Repair Damaged Tissue</a:t>
            </a:r>
            <a:endParaRPr lang="el-GR" altLang="zh-CN" sz="4000" dirty="0">
              <a:latin typeface="+mn-lt"/>
              <a:ea typeface="Times New Roman" pitchFamily="18" charset="0"/>
              <a:cs typeface="Angsana New" pitchFamily="18" charset="-34"/>
            </a:endParaRPr>
          </a:p>
          <a:p>
            <a:pPr eaLnBrk="0" hangingPunct="0">
              <a:defRPr/>
            </a:pPr>
            <a:r>
              <a:rPr lang="en-US" altLang="zh-CN" sz="4000" dirty="0">
                <a:latin typeface="+mn-lt"/>
                <a:cs typeface="Angsana New" pitchFamily="18" charset="-34"/>
              </a:rPr>
              <a:t>(Continued)</a:t>
            </a:r>
            <a:endParaRPr lang="el-GR" altLang="zh-CN" sz="4000" dirty="0">
              <a:latin typeface="+mn-lt"/>
              <a:ea typeface="Times New Roman" pitchFamily="18" charset="0"/>
              <a:cs typeface="Angsana New" pitchFamily="18" charset="-3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531347"/>
            <a:ext cx="90364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Plastic and reconstructive surgery."/>
              </a:rPr>
              <a:t>Plast</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Plastic and reconstructive surgery."/>
              </a:rPr>
              <a:t> </a:t>
            </a:r>
            <a:r>
              <a:rPr kumimoji="0" lang="el-GR"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Plastic and reconstructive surgery."/>
              </a:rPr>
              <a:t>Reconstr</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Plastic and reconstructive surgery."/>
              </a:rPr>
              <a:t> </a:t>
            </a:r>
            <a:r>
              <a:rPr kumimoji="0" lang="el-GR"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Plastic and reconstructive surgery."/>
              </a:rPr>
              <a:t>Surg</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Plastic and reconstructive surgery."/>
              </a:rPr>
              <a:t>.</a:t>
            </a:r>
            <a:r>
              <a:rPr kumimoji="0" 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Mar;127(3):1130-40.</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Studies in adipose-derived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stromal</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cells: migration and participation in repair of cranial injury after systemic injection.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Levi B</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James AW</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Nelson ER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6"/>
              </a:rPr>
              <a:t>Hu</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 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Sun 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8"/>
              </a:rPr>
              <a:t>Peng</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8"/>
              </a:rPr>
              <a:t> 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9"/>
              </a:rPr>
              <a:t>Wu J</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10"/>
              </a:rPr>
              <a:t>Longaker</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0"/>
              </a:rPr>
              <a:t> MT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Hagey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Pediatric Regenerative Research Laboratory, Department of Surgery, Plastic and Reconstructive Surgery Division, Stanford University School of Medicine, Stanford, Calif. 94305-5148, USA.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8229600" cy="1143000"/>
          </a:xfrm>
        </p:spPr>
        <p:txBody>
          <a:bodyPr>
            <a:normAutofit fontScale="90000"/>
          </a:bodyPr>
          <a:lstStyle/>
          <a:p>
            <a:r>
              <a:rPr lang="en-US" dirty="0" smtClean="0"/>
              <a:t>Are cells collected at birth or a young age better suited for therapies ? </a:t>
            </a:r>
            <a:endParaRPr lang="el-GR" dirty="0"/>
          </a:p>
        </p:txBody>
      </p:sp>
      <p:sp>
        <p:nvSpPr>
          <p:cNvPr id="4" name="Text Box 20"/>
          <p:cNvSpPr txBox="1">
            <a:spLocks noChangeArrowheads="1"/>
          </p:cNvSpPr>
          <p:nvPr/>
        </p:nvSpPr>
        <p:spPr bwMode="auto">
          <a:xfrm>
            <a:off x="251520" y="2348880"/>
            <a:ext cx="8207375" cy="1244600"/>
          </a:xfrm>
          <a:prstGeom prst="rect">
            <a:avLst/>
          </a:prstGeom>
          <a:noFill/>
          <a:ln w="9525">
            <a:noFill/>
            <a:miter lim="800000"/>
            <a:headEnd/>
            <a:tailEnd/>
          </a:ln>
        </p:spPr>
        <p:txBody>
          <a:bodyPr>
            <a:spAutoFit/>
          </a:bodyPr>
          <a:lstStyle/>
          <a:p>
            <a:pPr algn="just">
              <a:lnSpc>
                <a:spcPct val="140000"/>
              </a:lnSpc>
            </a:pPr>
            <a:r>
              <a:rPr lang="en-US" b="1" i="1" dirty="0">
                <a:solidFill>
                  <a:srgbClr val="FFFF00"/>
                </a:solidFill>
                <a:latin typeface="Sylfaen" pitchFamily="18" charset="0"/>
              </a:rPr>
              <a:t>	</a:t>
            </a:r>
            <a:r>
              <a:rPr lang="en-US" b="1" i="1" dirty="0" smtClean="0">
                <a:latin typeface="Sylfaen" pitchFamily="18" charset="0"/>
              </a:rPr>
              <a:t>“The amount </a:t>
            </a:r>
            <a:r>
              <a:rPr lang="en-US" b="1" i="1" dirty="0">
                <a:latin typeface="Sylfaen" pitchFamily="18" charset="0"/>
              </a:rPr>
              <a:t>of </a:t>
            </a:r>
            <a:r>
              <a:rPr lang="en-US" b="1" i="1" dirty="0" smtClean="0">
                <a:latin typeface="Sylfaen" pitchFamily="18" charset="0"/>
              </a:rPr>
              <a:t>Non embryonic Stem </a:t>
            </a:r>
            <a:r>
              <a:rPr lang="en-US" b="1" i="1" dirty="0">
                <a:latin typeface="Sylfaen" pitchFamily="18" charset="0"/>
              </a:rPr>
              <a:t>Cells  </a:t>
            </a:r>
            <a:r>
              <a:rPr lang="en-US" b="1" i="1" dirty="0" smtClean="0">
                <a:latin typeface="Sylfaen" pitchFamily="18" charset="0"/>
              </a:rPr>
              <a:t>decreases </a:t>
            </a:r>
            <a:r>
              <a:rPr lang="en-US" b="1" i="1" dirty="0">
                <a:latin typeface="Sylfaen" pitchFamily="18" charset="0"/>
              </a:rPr>
              <a:t>with age and infirmity. The greatest number of </a:t>
            </a:r>
            <a:r>
              <a:rPr lang="en-US" b="1" i="1" dirty="0" smtClean="0">
                <a:latin typeface="Sylfaen" pitchFamily="18" charset="0"/>
              </a:rPr>
              <a:t>Non embryonic Stem cells </a:t>
            </a:r>
            <a:r>
              <a:rPr lang="en-US" b="1" i="1" dirty="0">
                <a:latin typeface="Sylfaen" pitchFamily="18" charset="0"/>
              </a:rPr>
              <a:t>is found in neonates, then it is reduced during the lifespan about one-half at the age of 80</a:t>
            </a:r>
            <a:r>
              <a:rPr lang="en-US" b="1" i="1" dirty="0" smtClean="0">
                <a:latin typeface="Sylfaen" pitchFamily="18" charset="0"/>
              </a:rPr>
              <a:t>!”</a:t>
            </a:r>
            <a:endParaRPr lang="el-GR" b="1" i="1" dirty="0">
              <a:latin typeface="Sylfaen" pitchFamily="18" charset="0"/>
            </a:endParaRPr>
          </a:p>
        </p:txBody>
      </p:sp>
      <p:sp>
        <p:nvSpPr>
          <p:cNvPr id="5" name="4 - Ορθογώνιο"/>
          <p:cNvSpPr/>
          <p:nvPr/>
        </p:nvSpPr>
        <p:spPr>
          <a:xfrm>
            <a:off x="323528" y="4581128"/>
            <a:ext cx="8568952" cy="1754326"/>
          </a:xfrm>
          <a:prstGeom prst="rect">
            <a:avLst/>
          </a:prstGeom>
        </p:spPr>
        <p:txBody>
          <a:bodyPr wrap="square">
            <a:spAutoFit/>
          </a:bodyPr>
          <a:lstStyle/>
          <a:p>
            <a:r>
              <a:rPr lang="en-US" dirty="0" err="1" smtClean="0"/>
              <a:t>Roobrouck</a:t>
            </a:r>
            <a:r>
              <a:rPr lang="en-US" dirty="0" smtClean="0"/>
              <a:t> VD, </a:t>
            </a:r>
            <a:r>
              <a:rPr lang="en-US" dirty="0" err="1" smtClean="0"/>
              <a:t>Ulloa</a:t>
            </a:r>
            <a:r>
              <a:rPr lang="en-US" dirty="0" smtClean="0"/>
              <a:t>-Montoya F, </a:t>
            </a:r>
            <a:r>
              <a:rPr lang="en-US" dirty="0" err="1" smtClean="0"/>
              <a:t>Verfaillie</a:t>
            </a:r>
            <a:r>
              <a:rPr lang="en-US" dirty="0" smtClean="0"/>
              <a:t> CM. Self-renewal and differentiation capacity of young and aged stem cells. Exp Cell Res. 2008 Jun 10;314(9):1937-44.</a:t>
            </a:r>
          </a:p>
          <a:p>
            <a:endParaRPr lang="en-US" dirty="0" smtClean="0"/>
          </a:p>
          <a:p>
            <a:r>
              <a:rPr lang="es-GT" dirty="0" smtClean="0"/>
              <a:t>Wagner W, Bork S, Horn P, Krunic D, Walenda T, Diehlmann A, Benes V, Blake J, Huber FX, Eckstein V, Boukamp P, Ho AD. Aging and replicative senescence have related effects on human stem and progenitor cells. PLoS One. 2009 Jun 9;4(6):e5846.</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99592" y="3140968"/>
            <a:ext cx="6480720" cy="2677656"/>
          </a:xfrm>
          <a:prstGeom prst="rect">
            <a:avLst/>
          </a:prstGeom>
        </p:spPr>
        <p:txBody>
          <a:bodyPr wrap="square">
            <a:spAutoFit/>
          </a:bodyPr>
          <a:lstStyle/>
          <a:p>
            <a:r>
              <a:rPr lang="es-GT" sz="2400" dirty="0" smtClean="0"/>
              <a:t>“MSC were isolated </a:t>
            </a:r>
            <a:r>
              <a:rPr lang="en-US" sz="2400" dirty="0" smtClean="0"/>
              <a:t>from bone marrow of donors between 21 and 92 years old. 67 genes were age-induced and 60 were age-repressed. HPC were isolated from cord blood or from mobilized peripheral blood of donors between 27 and 73 years and 432 genes were age-induced and 495 were age-repressed.”</a:t>
            </a:r>
            <a:endParaRPr lang="el-GR" sz="2400" dirty="0"/>
          </a:p>
        </p:txBody>
      </p:sp>
      <p:sp>
        <p:nvSpPr>
          <p:cNvPr id="5" name="4 - Ορθογώνιο"/>
          <p:cNvSpPr/>
          <p:nvPr/>
        </p:nvSpPr>
        <p:spPr>
          <a:xfrm>
            <a:off x="0" y="836712"/>
            <a:ext cx="8892480" cy="1323439"/>
          </a:xfrm>
          <a:prstGeom prst="rect">
            <a:avLst/>
          </a:prstGeom>
        </p:spPr>
        <p:txBody>
          <a:bodyPr wrap="square">
            <a:spAutoFit/>
          </a:bodyPr>
          <a:lstStyle/>
          <a:p>
            <a:r>
              <a:rPr lang="en-US" sz="3200" b="1" dirty="0" smtClean="0"/>
              <a:t>Aging and </a:t>
            </a:r>
            <a:r>
              <a:rPr lang="en-US" sz="3200" b="1" dirty="0" err="1" smtClean="0"/>
              <a:t>Replicative</a:t>
            </a:r>
            <a:r>
              <a:rPr lang="en-US" sz="3200" b="1" dirty="0" smtClean="0"/>
              <a:t> Senescence Have Related Effects on Human Stem and Progenitor Cells</a:t>
            </a:r>
          </a:p>
          <a:p>
            <a:r>
              <a:rPr lang="es-GT" sz="1600" dirty="0" smtClean="0"/>
              <a:t>Wolfgang Wagner et al 2009 Cells. PLoS ONE 4(6): e5846.doi: 10.1371/journal.pone.0005846</a:t>
            </a:r>
            <a:endParaRPr lang="el-GR"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27584" y="3429000"/>
            <a:ext cx="7776864" cy="2246769"/>
          </a:xfrm>
          <a:prstGeom prst="rect">
            <a:avLst/>
          </a:prstGeom>
        </p:spPr>
        <p:txBody>
          <a:bodyPr wrap="square">
            <a:spAutoFit/>
          </a:bodyPr>
          <a:lstStyle/>
          <a:p>
            <a:r>
              <a:rPr lang="en-US" sz="2800" b="1" dirty="0" smtClean="0"/>
              <a:t>“aged hematopoietic stem and progenitor cells (HSPCs) differ from their younger counterparts in functional capacity, the complement of proteins on the cell surface, transcriptional activity, and genome integrity”</a:t>
            </a:r>
            <a:endParaRPr lang="el-GR" sz="2800" b="1" dirty="0"/>
          </a:p>
        </p:txBody>
      </p:sp>
      <p:sp>
        <p:nvSpPr>
          <p:cNvPr id="25601" name="Rectangle 1"/>
          <p:cNvSpPr>
            <a:spLocks noChangeArrowheads="1"/>
          </p:cNvSpPr>
          <p:nvPr/>
        </p:nvSpPr>
        <p:spPr bwMode="auto">
          <a:xfrm>
            <a:off x="467544" y="830719"/>
            <a:ext cx="748883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2160"/>
              </a:lnSpc>
              <a:spcAft>
                <a:spcPts val="0"/>
              </a:spcAft>
            </a:pPr>
            <a:r>
              <a:rPr lang="en-US" sz="2000" u="sng" dirty="0" err="1" smtClean="0">
                <a:solidFill>
                  <a:srgbClr val="0000FF"/>
                </a:solidFill>
                <a:latin typeface="Arial"/>
                <a:ea typeface="Times New Roman"/>
                <a:cs typeface="Times New Roman"/>
                <a:hlinkClick r:id="rId3" tooltip="Current opinion in immunology."/>
              </a:rPr>
              <a:t>Curr</a:t>
            </a:r>
            <a:r>
              <a:rPr lang="en-US" sz="2000" u="sng" dirty="0" smtClean="0">
                <a:solidFill>
                  <a:srgbClr val="0000FF"/>
                </a:solidFill>
                <a:latin typeface="Arial"/>
                <a:ea typeface="Times New Roman"/>
                <a:cs typeface="Times New Roman"/>
                <a:hlinkClick r:id="rId3" tooltip="Current opinion in immunology."/>
              </a:rPr>
              <a:t> </a:t>
            </a:r>
            <a:r>
              <a:rPr lang="en-US" sz="2000" u="sng" dirty="0" err="1" smtClean="0">
                <a:solidFill>
                  <a:srgbClr val="0000FF"/>
                </a:solidFill>
                <a:latin typeface="Arial"/>
                <a:ea typeface="Times New Roman"/>
                <a:cs typeface="Times New Roman"/>
                <a:hlinkClick r:id="rId3" tooltip="Current opinion in immunology."/>
              </a:rPr>
              <a:t>Opin</a:t>
            </a:r>
            <a:r>
              <a:rPr lang="en-US" sz="2000" u="sng" dirty="0" smtClean="0">
                <a:solidFill>
                  <a:srgbClr val="0000FF"/>
                </a:solidFill>
                <a:latin typeface="Arial"/>
                <a:ea typeface="Times New Roman"/>
                <a:cs typeface="Times New Roman"/>
                <a:hlinkClick r:id="rId3" tooltip="Current opinion in immunology."/>
              </a:rPr>
              <a:t> </a:t>
            </a:r>
            <a:r>
              <a:rPr lang="en-US" sz="2000" u="sng" dirty="0" err="1" smtClean="0">
                <a:solidFill>
                  <a:srgbClr val="0000FF"/>
                </a:solidFill>
                <a:latin typeface="Arial"/>
                <a:ea typeface="Times New Roman"/>
                <a:cs typeface="Times New Roman"/>
                <a:hlinkClick r:id="rId3" tooltip="Current opinion in immunology."/>
              </a:rPr>
              <a:t>Immunol</a:t>
            </a:r>
            <a:r>
              <a:rPr lang="en-US" sz="2000" u="sng" dirty="0" smtClean="0">
                <a:solidFill>
                  <a:srgbClr val="0000FF"/>
                </a:solidFill>
                <a:latin typeface="Arial"/>
                <a:ea typeface="Times New Roman"/>
                <a:cs typeface="Times New Roman"/>
                <a:hlinkClick r:id="rId3" tooltip="Current opinion in immunology."/>
              </a:rPr>
              <a:t>.</a:t>
            </a:r>
            <a:r>
              <a:rPr lang="en-US" sz="2000" dirty="0" smtClean="0">
                <a:latin typeface="Arial"/>
                <a:ea typeface="Times New Roman"/>
                <a:cs typeface="Times New Roman"/>
              </a:rPr>
              <a:t> 2009 Aug;21(4):408-13. </a:t>
            </a:r>
            <a:r>
              <a:rPr lang="en-US" sz="2000" dirty="0" err="1" smtClean="0">
                <a:latin typeface="Arial"/>
                <a:ea typeface="Times New Roman"/>
                <a:cs typeface="Times New Roman"/>
              </a:rPr>
              <a:t>Epub</a:t>
            </a:r>
            <a:r>
              <a:rPr lang="en-US" sz="2000" dirty="0" smtClean="0">
                <a:latin typeface="Arial"/>
                <a:ea typeface="Times New Roman"/>
                <a:cs typeface="Times New Roman"/>
              </a:rPr>
              <a:t> 2009 Jun 6.</a:t>
            </a:r>
            <a:endParaRPr lang="el-GR" sz="2000" dirty="0" smtClean="0">
              <a:ea typeface="Calibri"/>
              <a:cs typeface="Times New Roman"/>
            </a:endParaRPr>
          </a:p>
          <a:p>
            <a:pPr>
              <a:lnSpc>
                <a:spcPct val="115000"/>
              </a:lnSpc>
              <a:spcAft>
                <a:spcPts val="1000"/>
              </a:spcAft>
            </a:pPr>
            <a:r>
              <a:rPr lang="en-US" sz="2000" b="1" kern="1800" dirty="0" smtClean="0">
                <a:latin typeface="Arial"/>
                <a:ea typeface="Times New Roman"/>
                <a:cs typeface="Times New Roman"/>
              </a:rPr>
              <a:t>Effects of aging on hematopoietic stem and progenitor cells.</a:t>
            </a:r>
            <a:endParaRPr lang="el-GR" sz="2000" dirty="0" smtClean="0">
              <a:ea typeface="Calibri"/>
              <a:cs typeface="Times New Roman"/>
            </a:endParaRPr>
          </a:p>
          <a:p>
            <a:pPr>
              <a:lnSpc>
                <a:spcPts val="2160"/>
              </a:lnSpc>
              <a:spcAft>
                <a:spcPts val="0"/>
              </a:spcAft>
            </a:pPr>
            <a:r>
              <a:rPr lang="en-US" sz="2000" u="sng" dirty="0" err="1" smtClean="0">
                <a:solidFill>
                  <a:srgbClr val="0000FF"/>
                </a:solidFill>
                <a:latin typeface="Arial"/>
                <a:ea typeface="Times New Roman"/>
                <a:cs typeface="Times New Roman"/>
                <a:hlinkClick r:id="rId4"/>
              </a:rPr>
              <a:t>Waterstrat</a:t>
            </a:r>
            <a:r>
              <a:rPr lang="en-US" sz="2000" u="sng" dirty="0" smtClean="0">
                <a:solidFill>
                  <a:srgbClr val="0000FF"/>
                </a:solidFill>
                <a:latin typeface="Arial"/>
                <a:ea typeface="Times New Roman"/>
                <a:cs typeface="Times New Roman"/>
                <a:hlinkClick r:id="rId4"/>
              </a:rPr>
              <a:t> A</a:t>
            </a:r>
            <a:r>
              <a:rPr lang="en-US" sz="2000" dirty="0" smtClean="0">
                <a:latin typeface="Arial"/>
                <a:ea typeface="Times New Roman"/>
                <a:cs typeface="Times New Roman"/>
              </a:rPr>
              <a:t>, </a:t>
            </a:r>
            <a:r>
              <a:rPr lang="en-US" sz="2000" u="sng" dirty="0" smtClean="0">
                <a:solidFill>
                  <a:srgbClr val="0000FF"/>
                </a:solidFill>
                <a:latin typeface="Arial"/>
                <a:ea typeface="Times New Roman"/>
                <a:cs typeface="Times New Roman"/>
                <a:hlinkClick r:id="rId5"/>
              </a:rPr>
              <a:t>Van </a:t>
            </a:r>
            <a:r>
              <a:rPr lang="en-US" sz="2000" u="sng" dirty="0" err="1" smtClean="0">
                <a:solidFill>
                  <a:srgbClr val="0000FF"/>
                </a:solidFill>
                <a:latin typeface="Arial"/>
                <a:ea typeface="Times New Roman"/>
                <a:cs typeface="Times New Roman"/>
                <a:hlinkClick r:id="rId5"/>
              </a:rPr>
              <a:t>Zant</a:t>
            </a:r>
            <a:r>
              <a:rPr lang="en-US" sz="2000" u="sng" dirty="0" smtClean="0">
                <a:solidFill>
                  <a:srgbClr val="0000FF"/>
                </a:solidFill>
                <a:latin typeface="Arial"/>
                <a:ea typeface="Times New Roman"/>
                <a:cs typeface="Times New Roman"/>
                <a:hlinkClick r:id="rId5"/>
              </a:rPr>
              <a:t> G</a:t>
            </a:r>
            <a:r>
              <a:rPr lang="en-US" sz="2000" dirty="0" smtClean="0">
                <a:latin typeface="Arial"/>
                <a:ea typeface="Times New Roman"/>
                <a:cs typeface="Times New Roman"/>
              </a:rPr>
              <a:t>.</a:t>
            </a:r>
            <a:endParaRPr lang="el-GR" sz="2000" dirty="0">
              <a:ea typeface="Calibri"/>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458956"/>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Nature reviews. Molecular cell biology."/>
              </a:rPr>
              <a:t>Nat Rev Mol Cell Biol.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2007 Sep;8(9):703-13.</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How stem cells age and why this makes us grow old.</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Sharpless</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 NE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4"/>
              </a:rPr>
              <a:t>DePinho</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 RA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Medicine, The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Lineberger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Comprehensive Cancer Center, The University of North Carolina, Chapel Hill, North Carolina 27599-7295, USA. nes@med.unc.edu</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Abstract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Recent data suggest that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age, in part, because our self-renewing stem cells grow old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a result of heritable intrinsic events, such as DNA damage, as well as extrinsic forces, such as changes in their supporting niches. Mechanisms that suppress the development of cancer, such as senescence and apoptosis, which rely on telomere shortening and the activities of p53 and p16(INK4a), may also induce an unwanted consequence: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decline in the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replicative</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function of certain stem-cell types with advancing age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decreased regenerative capacity appears to contribute to some aspects of mammalian ageing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new findings pointing to a 'stem-cell hypothesis' for human age-associated conditions such as frailty, atherosclerosis and type 2 diabetes.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2708"/>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Experimental cell research."/>
              </a:rPr>
              <a:t>Exp</a:t>
            </a:r>
            <a:r>
              <a:rPr kumimoji="0" lang="el-GR"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Experimental cell research."/>
              </a:rPr>
              <a:t> </a:t>
            </a:r>
            <a:r>
              <a:rPr kumimoji="0" lang="el-GR"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Experimental cell research."/>
              </a:rPr>
              <a:t>Cell</a:t>
            </a:r>
            <a:r>
              <a:rPr kumimoji="0" lang="el-GR"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Experimental cell research."/>
              </a:rPr>
              <a:t> </a:t>
            </a:r>
            <a:r>
              <a:rPr kumimoji="0" lang="el-GR"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Experimental cell research."/>
              </a:rPr>
              <a:t>Res</a:t>
            </a:r>
            <a:r>
              <a:rPr kumimoji="0" lang="el-GR"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Experimental cell research."/>
              </a:rPr>
              <a:t>.</a:t>
            </a:r>
            <a:r>
              <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2008 </a:t>
            </a:r>
            <a:r>
              <a:rPr kumimoji="0" lang="el-G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Jun</a:t>
            </a:r>
            <a:r>
              <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10;314(9):1937-44. </a:t>
            </a:r>
            <a:r>
              <a:rPr kumimoji="0" lang="el-G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2008 </a:t>
            </a:r>
            <a:r>
              <a:rPr kumimoji="0" lang="el-G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a:t>
            </a:r>
            <a:r>
              <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Self-renewal and differentiation capacity of young and aged stem cells.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Roobrouck</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 VD</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4"/>
              </a:rPr>
              <a:t>Ulloa</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-Montoya F</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5"/>
              </a:rPr>
              <a:t>Verfaillie</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 CM</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Stem Cell Institute Leuven, University of Leuven, Leuven, Belgium.</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Abstract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Because of their ability to self-renew and differentiate,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adult stem cells are the in vivo source for replacing cells lost on a daily basis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high turnover tissues during the life of an organism.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Adult stem cells however, do suffer the effects of aging resulting in decreased ability to self-renew and properly differentiate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Aging is a complex process and identification of the mechanisms underlying the aging of (stem) cell population(s) requires that relatively homogenous and well characterized populations can be isolated. Evaluation of the effect of aging on one such adult stem cell population, namely the hematopoietic stem cell (HSC), which can be purified to near homogeneity, has demonstrate that they do suffer cell intrinsic age associated changes. The cells that support HSC, namely marrow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stromal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cells, or mesenchymal stem cells (MSC), may similarly be affected by aging, although the inability to purify these cells to homogeneity precludes definitive assessment. As HSC and MSC are being used in cell-based therapies clinically, improved insight in the effect of aging on these two stem cell populations will probably impact the selection of sources for these stem cells</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Can frozen cells be utilized for therapy?</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837873"/>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Bone marrow transplantation."/>
              </a:rPr>
              <a:t>Bone Marrow Transplant.</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1997 Jun;19(11):1079-84</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Clonogenic</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capacity and ex vivo expansion potential of umbilical cord blood progenitor cells are not impaired by cryopreservation</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Almici</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 C</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Carlo-Stella C</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Wagner JE</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6"/>
              </a:rPr>
              <a:t>Mangoni</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 L</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7"/>
              </a:rPr>
              <a:t>Garau</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 D</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8"/>
              </a:rPr>
              <a:t>Re A</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9"/>
              </a:rPr>
              <a:t>Giachetti</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9"/>
              </a:rPr>
              <a:t> R</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10"/>
              </a:rPr>
              <a:t>Cesana</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0"/>
              </a:rPr>
              <a:t> C</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1"/>
              </a:rPr>
              <a:t>Rizzoli V</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Hematology, University of Parma, Italy.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What types of stem cells are known?</a:t>
            </a:r>
            <a:br>
              <a:rPr lang="en-US"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Embryonic stem cells </a:t>
            </a:r>
          </a:p>
          <a:p>
            <a:pPr>
              <a:buNone/>
            </a:pPr>
            <a:r>
              <a:rPr lang="en-US" dirty="0" smtClean="0"/>
              <a:t>          Embryonic stem cells (ESC) from the internal cell cluster</a:t>
            </a:r>
          </a:p>
          <a:p>
            <a:pPr>
              <a:buNone/>
            </a:pPr>
            <a:r>
              <a:rPr lang="en-US" dirty="0" smtClean="0"/>
              <a:t>          Embryonic Cancer Cells (ECC)</a:t>
            </a:r>
          </a:p>
          <a:p>
            <a:pPr marL="514350" indent="-514350"/>
            <a:r>
              <a:rPr lang="en-US" dirty="0" smtClean="0"/>
              <a:t>Non embryonic stem cells</a:t>
            </a:r>
          </a:p>
          <a:p>
            <a:pPr marL="514350" indent="-514350">
              <a:buNone/>
            </a:pPr>
            <a:r>
              <a:rPr lang="en-US" dirty="0" smtClean="0"/>
              <a:t>           Induced Pluripotent Stem cells (iPSC)</a:t>
            </a:r>
          </a:p>
          <a:p>
            <a:pPr marL="514350" indent="-514350">
              <a:buNone/>
            </a:pPr>
            <a:r>
              <a:rPr lang="en-US" dirty="0" smtClean="0"/>
              <a:t>           Very small Embryonic like stem cells (VSELSC)</a:t>
            </a:r>
          </a:p>
          <a:p>
            <a:pPr marL="514350" indent="-514350">
              <a:buNone/>
            </a:pPr>
            <a:r>
              <a:rPr lang="en-US" dirty="0" smtClean="0"/>
              <a:t>           Mesenchymal Stem Cells (MSC)</a:t>
            </a:r>
          </a:p>
          <a:p>
            <a:pPr marL="514350" indent="-514350">
              <a:buNone/>
            </a:pPr>
            <a:r>
              <a:rPr lang="en-US" dirty="0" smtClean="0"/>
              <a:t>            Unrestricted Stem Cells (USC)</a:t>
            </a:r>
          </a:p>
          <a:p>
            <a:pPr marL="514350" indent="-514350">
              <a:buNone/>
            </a:pPr>
            <a:r>
              <a:rPr lang="en-US" dirty="0" smtClean="0"/>
              <a:t>            Hematopoietic stem cells (HSC)</a:t>
            </a:r>
          </a:p>
          <a:p>
            <a:pPr marL="514350" indent="-514350">
              <a:buNone/>
            </a:pPr>
            <a:r>
              <a:rPr lang="en-US" dirty="0" smtClean="0"/>
              <a:t>            Multi Lineage Progenitor Cells (MLPC)</a:t>
            </a:r>
          </a:p>
          <a:p>
            <a:pPr marL="514350" indent="-514350">
              <a:buNone/>
            </a:pPr>
            <a:r>
              <a:rPr lang="en-US" dirty="0" smtClean="0"/>
              <a:t>            Peripheral blood monocytes (MC)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601812"/>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Stem cells (Dayton, Ohio)."/>
              </a:rPr>
              <a:t>Stem Cells</a:t>
            </a:r>
            <a:r>
              <a:rPr kumimoji="0" lang="en-US" sz="3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Stem cells (Dayton, Ohio)."/>
              </a:rPr>
              <a:t>.</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2005 May;23(5):681-8.</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Cryopreservation does not affect proliferation and </a:t>
            </a:r>
            <a:r>
              <a:rPr kumimoji="0" lang="en-US" sz="3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multipotency</a:t>
            </a:r>
            <a:r>
              <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en-US" sz="3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murine</a:t>
            </a:r>
            <a:r>
              <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neural precursor cells.</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Milosevic J</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6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4"/>
              </a:rPr>
              <a:t>Storch</a:t>
            </a:r>
            <a:r>
              <a:rPr kumimoji="0" lang="en-US" sz="3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 A</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Schwarz J</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Neurology, University of Leipzig, Leipzig, Germany. javorina.milosevic@medizin.uni-leipzig.de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1196752"/>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Tissue engineering. Part C, Methods."/>
              </a:rPr>
              <a:t>Tissue Eng Part C Methods.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 Aug;16(4):771-81.</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Cryopreservation does not affect the stem characteristics of </a:t>
            </a:r>
            <a:r>
              <a:rPr kumimoji="0" lang="en-US" sz="2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multipotent</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cells isolated from equine peripheral blood.</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Martinello</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 T</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4"/>
              </a:rPr>
              <a:t>Bronzini</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 I</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5"/>
              </a:rPr>
              <a:t>Maccatrozzo</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 L</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6"/>
              </a:rPr>
              <a:t>Iacopetti</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 I</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7"/>
              </a:rPr>
              <a:t>Sampaolesi</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 M</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8"/>
              </a:rPr>
              <a:t>Mascarello</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8"/>
              </a:rPr>
              <a:t> F</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9"/>
              </a:rPr>
              <a:t>Patruno</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9"/>
              </a:rPr>
              <a:t> M</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Experimental Veterinary Sciences, University of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Padova</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Legnaro</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Italy.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972687"/>
            <a:ext cx="88924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In vitro cellular &amp; developmental biology. Animal."/>
              </a:rPr>
              <a:t>In Vitro </a:t>
            </a:r>
            <a:r>
              <a:rPr kumimoji="0" lang="en-US" sz="2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In vitro cellular &amp; developmental biology. Animal."/>
              </a:rPr>
              <a:t>Cell</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In vitro cellular &amp; developmental biology. Animal."/>
              </a:rPr>
              <a:t> Dev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In vitro cellular &amp; developmental biology. Animal."/>
              </a:rPr>
              <a:t>Biol</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In vitro cellular &amp; developmental biology. Animal."/>
              </a:rPr>
              <a:t> Anim.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Jan;47(1):54-63.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 Nov 17.</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Differentiating of banked human umbilical cord blood-derived mesenchymal stem cells into insulin-secreting cells.</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Phuc</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 PV</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4"/>
              </a:rPr>
              <a:t>Nhung</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 TH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Loan DT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Chung DC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Ngoc PK</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Laboratory of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Stem Cell</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Research and Application, University of Science, Vietnam National University, Hanoi, Vietnam. pvphuc@hcmuns.edu.vn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n-US" sz="2800" dirty="0" smtClean="0"/>
              <a:t>GFP positive Neural like cells derived from GFP positive adipose tissue derived </a:t>
            </a:r>
            <a:r>
              <a:rPr lang="en-US" sz="2800" dirty="0" err="1" smtClean="0"/>
              <a:t>cryopreserved</a:t>
            </a:r>
            <a:r>
              <a:rPr lang="en-US" sz="2800" dirty="0" smtClean="0"/>
              <a:t> mesenchymal stem cells</a:t>
            </a:r>
            <a:endParaRPr lang="el-GR" sz="2800" dirty="0"/>
          </a:p>
        </p:txBody>
      </p:sp>
      <p:pic>
        <p:nvPicPr>
          <p:cNvPr id="4098" name="Picture 2" descr="C:\Users\koliakos\AppData\Local\Microsoft\Windows\Temporary Internet Files\Content.Outlook\A1FWPOPE\ADSC+NIM (3).jpg"/>
          <p:cNvPicPr>
            <a:picLocks noGrp="1" noChangeAspect="1" noChangeArrowheads="1"/>
          </p:cNvPicPr>
          <p:nvPr>
            <p:ph idx="1"/>
          </p:nvPr>
        </p:nvPicPr>
        <p:blipFill>
          <a:blip r:embed="rId3" cstate="print"/>
          <a:stretch>
            <a:fillRect/>
          </a:stretch>
        </p:blipFill>
        <p:spPr bwMode="auto">
          <a:xfrm>
            <a:off x="4572000" y="1556792"/>
            <a:ext cx="3715015" cy="4525962"/>
          </a:xfrm>
          <a:prstGeom prst="rect">
            <a:avLst/>
          </a:prstGeom>
          <a:noFill/>
        </p:spPr>
      </p:pic>
      <p:pic>
        <p:nvPicPr>
          <p:cNvPr id="4099" name="Picture 3" descr="C:\Users\koliakos\AppData\Local\Microsoft\Windows\Temporary Internet Files\Content.Outlook\A1FWPOPE\ADSC -NIM (2).jpg"/>
          <p:cNvPicPr>
            <a:picLocks noChangeAspect="1" noChangeArrowheads="1"/>
          </p:cNvPicPr>
          <p:nvPr/>
        </p:nvPicPr>
        <p:blipFill>
          <a:blip r:embed="rId4" cstate="print"/>
          <a:srcRect/>
          <a:stretch>
            <a:fillRect/>
          </a:stretch>
        </p:blipFill>
        <p:spPr bwMode="auto">
          <a:xfrm>
            <a:off x="539552" y="1484784"/>
            <a:ext cx="3757011" cy="4675992"/>
          </a:xfrm>
          <a:prstGeom prst="rect">
            <a:avLst/>
          </a:prstGeom>
          <a:noFill/>
        </p:spPr>
      </p:pic>
      <p:sp>
        <p:nvSpPr>
          <p:cNvPr id="6" name="5 - TextBox"/>
          <p:cNvSpPr txBox="1"/>
          <p:nvPr/>
        </p:nvSpPr>
        <p:spPr>
          <a:xfrm>
            <a:off x="611560" y="6309320"/>
            <a:ext cx="3284169" cy="369332"/>
          </a:xfrm>
          <a:prstGeom prst="rect">
            <a:avLst/>
          </a:prstGeom>
          <a:noFill/>
        </p:spPr>
        <p:txBody>
          <a:bodyPr wrap="none" rtlCol="0">
            <a:spAutoFit/>
          </a:bodyPr>
          <a:lstStyle/>
          <a:p>
            <a:r>
              <a:rPr lang="en-US" dirty="0" smtClean="0"/>
              <a:t>S. Petrakis et al unpublished data</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 TextBox"/>
          <p:cNvSpPr txBox="1">
            <a:spLocks noChangeArrowheads="1"/>
          </p:cNvSpPr>
          <p:nvPr/>
        </p:nvSpPr>
        <p:spPr bwMode="auto">
          <a:xfrm>
            <a:off x="1676400" y="609600"/>
            <a:ext cx="4914743" cy="646331"/>
          </a:xfrm>
          <a:prstGeom prst="rect">
            <a:avLst/>
          </a:prstGeom>
          <a:noFill/>
          <a:ln w="9525">
            <a:noFill/>
            <a:miter lim="800000"/>
            <a:headEnd/>
            <a:tailEnd/>
          </a:ln>
        </p:spPr>
        <p:txBody>
          <a:bodyPr wrap="none">
            <a:spAutoFit/>
          </a:bodyPr>
          <a:lstStyle/>
          <a:p>
            <a:r>
              <a:rPr lang="en-US" dirty="0"/>
              <a:t>Isolated stem cells maintained their characteristics</a:t>
            </a:r>
          </a:p>
          <a:p>
            <a:r>
              <a:rPr lang="en-US" dirty="0"/>
              <a:t> after the passages and after post thaw </a:t>
            </a:r>
            <a:endParaRPr lang="el-GR" dirty="0"/>
          </a:p>
        </p:txBody>
      </p:sp>
      <p:sp>
        <p:nvSpPr>
          <p:cNvPr id="13315" name="5 - Ορθογώνιο"/>
          <p:cNvSpPr>
            <a:spLocks noChangeArrowheads="1"/>
          </p:cNvSpPr>
          <p:nvPr/>
        </p:nvSpPr>
        <p:spPr bwMode="auto">
          <a:xfrm>
            <a:off x="1752600" y="5105400"/>
            <a:ext cx="6324600" cy="523875"/>
          </a:xfrm>
          <a:prstGeom prst="rect">
            <a:avLst/>
          </a:prstGeom>
          <a:noFill/>
          <a:ln w="9525">
            <a:noFill/>
            <a:miter lim="800000"/>
            <a:headEnd/>
            <a:tailEnd/>
          </a:ln>
        </p:spPr>
        <p:txBody>
          <a:bodyPr>
            <a:spAutoFit/>
          </a:bodyPr>
          <a:lstStyle/>
          <a:p>
            <a:r>
              <a:rPr lang="en-GB" sz="1400" dirty="0"/>
              <a:t>Mean ± SD percentage expression of MSC markers of three samples from P0 to P6. Error bars denote standard deviation</a:t>
            </a:r>
            <a:endParaRPr lang="el-GR" sz="1400" dirty="0"/>
          </a:p>
        </p:txBody>
      </p:sp>
      <p:pic>
        <p:nvPicPr>
          <p:cNvPr id="13316" name="Picture 3" descr="\\dcbiohelle\Research\IRO\Paper Αλέξανδρου\CYTOTHERAPY\CYTOTHERAPY FINAL\KoliakosFig.4.tif.tif"/>
          <p:cNvPicPr>
            <a:picLocks noChangeAspect="1" noChangeArrowheads="1"/>
          </p:cNvPicPr>
          <p:nvPr/>
        </p:nvPicPr>
        <p:blipFill>
          <a:blip r:embed="rId2" cstate="print"/>
          <a:srcRect/>
          <a:stretch>
            <a:fillRect/>
          </a:stretch>
        </p:blipFill>
        <p:spPr bwMode="auto">
          <a:xfrm>
            <a:off x="2776538" y="1968500"/>
            <a:ext cx="3590925" cy="2921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1143000" y="228600"/>
            <a:ext cx="7772400" cy="1143000"/>
          </a:xfrm>
        </p:spPr>
        <p:txBody>
          <a:bodyPr/>
          <a:lstStyle/>
          <a:p>
            <a:r>
              <a:rPr lang="en-US" smtClean="0"/>
              <a:t>Plasticity of  cord stem cells</a:t>
            </a:r>
            <a:endParaRPr lang="el-GR" smtClean="0"/>
          </a:p>
        </p:txBody>
      </p:sp>
      <p:pic>
        <p:nvPicPr>
          <p:cNvPr id="14339" name="Picture 2" descr="\\Dcbiohelle\User Data\ntsagias\My Documents\Οι εικόνες μου\FIGURE 3.TIF"/>
          <p:cNvPicPr>
            <a:picLocks noGrp="1" noChangeAspect="1" noChangeArrowheads="1"/>
          </p:cNvPicPr>
          <p:nvPr>
            <p:ph idx="1"/>
          </p:nvPr>
        </p:nvPicPr>
        <p:blipFill>
          <a:blip r:embed="rId2" cstate="print"/>
          <a:srcRect/>
          <a:stretch>
            <a:fillRect/>
          </a:stretch>
        </p:blipFill>
        <p:spPr>
          <a:xfrm>
            <a:off x="1763688" y="1196752"/>
            <a:ext cx="5430838" cy="4114800"/>
          </a:xfrm>
          <a:noFill/>
        </p:spPr>
      </p:pic>
      <p:sp>
        <p:nvSpPr>
          <p:cNvPr id="6" name="5 - Ορθογώνιο"/>
          <p:cNvSpPr/>
          <p:nvPr/>
        </p:nvSpPr>
        <p:spPr>
          <a:xfrm>
            <a:off x="1259632" y="5445224"/>
            <a:ext cx="6400800" cy="1446550"/>
          </a:xfrm>
          <a:prstGeom prst="rect">
            <a:avLst/>
          </a:prstGeom>
        </p:spPr>
        <p:txBody>
          <a:bodyPr>
            <a:spAutoFit/>
          </a:bodyPr>
          <a:lstStyle/>
          <a:p>
            <a:pPr algn="just">
              <a:defRPr/>
            </a:pPr>
            <a:r>
              <a:rPr lang="en-GB" sz="1200" dirty="0">
                <a:solidFill>
                  <a:schemeClr val="tx1">
                    <a:lumMod val="50000"/>
                  </a:schemeClr>
                </a:solidFill>
                <a:ea typeface="Times New Roman" pitchFamily="18" charset="0"/>
              </a:rPr>
              <a:t>Osteogenic (A) and adipogenic (C) differentiation of the </a:t>
            </a:r>
            <a:r>
              <a:rPr lang="en-GB" sz="1200" b="1" dirty="0" err="1" smtClean="0">
                <a:solidFill>
                  <a:schemeClr val="tx1">
                    <a:lumMod val="50000"/>
                  </a:schemeClr>
                </a:solidFill>
                <a:ea typeface="Times New Roman" pitchFamily="18" charset="0"/>
              </a:rPr>
              <a:t>cryopreserved</a:t>
            </a:r>
            <a:r>
              <a:rPr lang="en-GB" sz="1200" b="1" dirty="0" smtClean="0">
                <a:solidFill>
                  <a:schemeClr val="tx1">
                    <a:lumMod val="50000"/>
                  </a:schemeClr>
                </a:solidFill>
                <a:ea typeface="Times New Roman" pitchFamily="18" charset="0"/>
              </a:rPr>
              <a:t> mesenchymal </a:t>
            </a:r>
            <a:r>
              <a:rPr lang="en-GB" sz="1200" b="1" dirty="0">
                <a:solidFill>
                  <a:schemeClr val="tx1">
                    <a:lumMod val="50000"/>
                  </a:schemeClr>
                </a:solidFill>
                <a:ea typeface="Times New Roman" pitchFamily="18" charset="0"/>
              </a:rPr>
              <a:t>stem cells from the placental perfusion</a:t>
            </a:r>
            <a:r>
              <a:rPr lang="en-GB" sz="1200" dirty="0">
                <a:solidFill>
                  <a:schemeClr val="tx1">
                    <a:lumMod val="50000"/>
                  </a:schemeClr>
                </a:solidFill>
                <a:ea typeface="Times New Roman" pitchFamily="18" charset="0"/>
              </a:rPr>
              <a:t>. Formation of mineralized matrix by Alizarin Red evidenced </a:t>
            </a:r>
            <a:r>
              <a:rPr lang="en-GB" sz="1200" dirty="0" err="1">
                <a:solidFill>
                  <a:schemeClr val="tx1">
                    <a:lumMod val="50000"/>
                  </a:schemeClr>
                </a:solidFill>
                <a:ea typeface="Times New Roman" pitchFamily="18" charset="0"/>
              </a:rPr>
              <a:t>osteogenic</a:t>
            </a:r>
            <a:r>
              <a:rPr lang="en-GB" sz="1200" dirty="0">
                <a:solidFill>
                  <a:schemeClr val="tx1">
                    <a:lumMod val="50000"/>
                  </a:schemeClr>
                </a:solidFill>
                <a:ea typeface="Times New Roman" pitchFamily="18" charset="0"/>
              </a:rPr>
              <a:t> differentiation. Adipogenic differentiation was evidenced by the formation of lipid vacuoles by oil-red O staining. Control mesenchymal stem cells were grown in regular medium (B), (D</a:t>
            </a:r>
            <a:r>
              <a:rPr lang="en-GB" sz="1200" dirty="0" smtClean="0">
                <a:solidFill>
                  <a:schemeClr val="tx1">
                    <a:lumMod val="50000"/>
                  </a:schemeClr>
                </a:solidFill>
                <a:ea typeface="Times New Roman" pitchFamily="18" charset="0"/>
              </a:rPr>
              <a:t>).</a:t>
            </a:r>
          </a:p>
          <a:p>
            <a:pPr algn="just">
              <a:defRPr/>
            </a:pPr>
            <a:r>
              <a:rPr lang="es-GT" sz="1100" b="1" dirty="0" smtClean="0"/>
              <a:t>Tsagias N, Koliakos I, Karagiannis V, Eleftheriadou M, Koliakos GG. Isolation of mesenchymal stem cells using the total length of umbilical cord for transplantation purposes. Transfus Med. 2011 Aug;21(4):253-61</a:t>
            </a:r>
            <a:r>
              <a:rPr lang="es-GT" dirty="0" smtClean="0"/>
              <a:t>.</a:t>
            </a:r>
            <a:endParaRPr lang="en-GB" dirty="0">
              <a:solidFill>
                <a:schemeClr val="tx1">
                  <a:lumMod val="5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n-US" dirty="0" smtClean="0"/>
              <a:t>Storing stem cells for future use</a:t>
            </a:r>
            <a:br>
              <a:rPr lang="en-US" dirty="0" smtClean="0"/>
            </a:br>
            <a:endParaRPr lang="el-GR" dirty="0"/>
          </a:p>
        </p:txBody>
      </p:sp>
      <p:sp>
        <p:nvSpPr>
          <p:cNvPr id="7" name="6 - Θέση κειμένου"/>
          <p:cNvSpPr>
            <a:spLocks noGrp="1"/>
          </p:cNvSpPr>
          <p:nvPr>
            <p:ph type="body" idx="1"/>
          </p:nvPr>
        </p:nvSpPr>
        <p:spPr/>
        <p:txBody>
          <a:bodyPr/>
          <a:lstStyle/>
          <a:p>
            <a:r>
              <a:rPr lang="en-US" dirty="0" smtClean="0"/>
              <a:t>At birth</a:t>
            </a:r>
            <a:endParaRPr lang="el-GR" dirty="0"/>
          </a:p>
        </p:txBody>
      </p:sp>
      <p:sp>
        <p:nvSpPr>
          <p:cNvPr id="8" name="7 - Θέση περιεχομένου"/>
          <p:cNvSpPr>
            <a:spLocks noGrp="1"/>
          </p:cNvSpPr>
          <p:nvPr>
            <p:ph sz="half" idx="2"/>
          </p:nvPr>
        </p:nvSpPr>
        <p:spPr/>
        <p:txBody>
          <a:bodyPr>
            <a:normAutofit/>
          </a:bodyPr>
          <a:lstStyle/>
          <a:p>
            <a:pPr>
              <a:spcBef>
                <a:spcPct val="50000"/>
              </a:spcBef>
              <a:buClr>
                <a:srgbClr val="FFCC00"/>
              </a:buClr>
              <a:buFontTx/>
              <a:buAutoNum type="arabicParenR"/>
              <a:defRPr/>
            </a:pPr>
            <a:r>
              <a:rPr lang="en-US" dirty="0" smtClean="0">
                <a:latin typeface="Palatino Linotype" pitchFamily="18" charset="0"/>
              </a:rPr>
              <a:t>Cord blood</a:t>
            </a:r>
          </a:p>
          <a:p>
            <a:pPr>
              <a:spcBef>
                <a:spcPct val="50000"/>
              </a:spcBef>
              <a:buClr>
                <a:srgbClr val="FFCC00"/>
              </a:buClr>
              <a:buFontTx/>
              <a:buAutoNum type="arabicParenR"/>
              <a:defRPr/>
            </a:pPr>
            <a:r>
              <a:rPr lang="en-US" dirty="0" smtClean="0">
                <a:latin typeface="Palatino Linotype" pitchFamily="18" charset="0"/>
              </a:rPr>
              <a:t>Wharton’s jelly</a:t>
            </a:r>
          </a:p>
          <a:p>
            <a:pPr>
              <a:spcBef>
                <a:spcPct val="50000"/>
              </a:spcBef>
              <a:buClr>
                <a:srgbClr val="FFCC00"/>
              </a:buClr>
              <a:buFontTx/>
              <a:buAutoNum type="arabicParenR"/>
              <a:defRPr/>
            </a:pPr>
            <a:r>
              <a:rPr lang="en-US" dirty="0" smtClean="0">
                <a:latin typeface="Palatino Linotype" pitchFamily="18" charset="0"/>
              </a:rPr>
              <a:t>Placenta</a:t>
            </a:r>
          </a:p>
          <a:p>
            <a:pPr>
              <a:spcBef>
                <a:spcPct val="50000"/>
              </a:spcBef>
              <a:buClr>
                <a:srgbClr val="FFCC00"/>
              </a:buClr>
              <a:buFontTx/>
              <a:buAutoNum type="arabicParenR"/>
              <a:defRPr/>
            </a:pPr>
            <a:r>
              <a:rPr lang="en-US" dirty="0" smtClean="0">
                <a:latin typeface="Palatino Linotype" pitchFamily="18" charset="0"/>
              </a:rPr>
              <a:t>Amniotic fluid</a:t>
            </a:r>
          </a:p>
          <a:p>
            <a:pPr>
              <a:spcBef>
                <a:spcPct val="50000"/>
              </a:spcBef>
              <a:buClr>
                <a:srgbClr val="FFCC00"/>
              </a:buClr>
              <a:buFontTx/>
              <a:buAutoNum type="arabicParenR"/>
              <a:defRPr/>
            </a:pPr>
            <a:r>
              <a:rPr lang="en-US" dirty="0" smtClean="0">
                <a:latin typeface="Palatino Linotype" pitchFamily="18" charset="0"/>
              </a:rPr>
              <a:t>Amniotic membrane</a:t>
            </a:r>
          </a:p>
        </p:txBody>
      </p:sp>
      <p:sp>
        <p:nvSpPr>
          <p:cNvPr id="9" name="8 - Θέση κειμένου"/>
          <p:cNvSpPr>
            <a:spLocks noGrp="1"/>
          </p:cNvSpPr>
          <p:nvPr>
            <p:ph type="body" sz="quarter" idx="3"/>
          </p:nvPr>
        </p:nvSpPr>
        <p:spPr/>
        <p:txBody>
          <a:bodyPr/>
          <a:lstStyle/>
          <a:p>
            <a:r>
              <a:rPr lang="en-US" dirty="0" smtClean="0"/>
              <a:t>During life</a:t>
            </a:r>
            <a:endParaRPr lang="el-GR" dirty="0"/>
          </a:p>
        </p:txBody>
      </p:sp>
      <p:sp>
        <p:nvSpPr>
          <p:cNvPr id="10" name="9 - Θέση περιεχομένου"/>
          <p:cNvSpPr>
            <a:spLocks noGrp="1"/>
          </p:cNvSpPr>
          <p:nvPr>
            <p:ph sz="quarter" idx="4"/>
          </p:nvPr>
        </p:nvSpPr>
        <p:spPr/>
        <p:txBody>
          <a:bodyPr/>
          <a:lstStyle/>
          <a:p>
            <a:pPr>
              <a:spcBef>
                <a:spcPct val="50000"/>
              </a:spcBef>
              <a:buClr>
                <a:srgbClr val="FFCC00"/>
              </a:buClr>
              <a:buFontTx/>
              <a:buAutoNum type="arabicParenR"/>
              <a:defRPr/>
            </a:pPr>
            <a:r>
              <a:rPr lang="en-US" dirty="0" smtClean="0">
                <a:latin typeface="Palatino Linotype" pitchFamily="18" charset="0"/>
              </a:rPr>
              <a:t>Dental pulp</a:t>
            </a:r>
          </a:p>
          <a:p>
            <a:pPr>
              <a:spcBef>
                <a:spcPct val="50000"/>
              </a:spcBef>
              <a:buClr>
                <a:srgbClr val="FFCC00"/>
              </a:buClr>
              <a:buFontTx/>
              <a:buAutoNum type="arabicParenR"/>
              <a:defRPr/>
            </a:pPr>
            <a:r>
              <a:rPr lang="en-US" dirty="0" err="1" smtClean="0">
                <a:latin typeface="Palatino Linotype" pitchFamily="18" charset="0"/>
              </a:rPr>
              <a:t>Periodontic</a:t>
            </a:r>
            <a:r>
              <a:rPr lang="en-US" dirty="0" smtClean="0">
                <a:latin typeface="Palatino Linotype" pitchFamily="18" charset="0"/>
              </a:rPr>
              <a:t> ligament</a:t>
            </a:r>
          </a:p>
          <a:p>
            <a:pPr>
              <a:spcBef>
                <a:spcPct val="50000"/>
              </a:spcBef>
              <a:buClr>
                <a:srgbClr val="FFCC00"/>
              </a:buClr>
              <a:buFontTx/>
              <a:buAutoNum type="arabicParenR"/>
              <a:defRPr/>
            </a:pPr>
            <a:r>
              <a:rPr lang="en-US" dirty="0" smtClean="0">
                <a:latin typeface="Palatino Linotype" pitchFamily="18" charset="0"/>
              </a:rPr>
              <a:t>Adipose tissue</a:t>
            </a:r>
          </a:p>
          <a:p>
            <a:pPr>
              <a:spcBef>
                <a:spcPct val="50000"/>
              </a:spcBef>
              <a:buClr>
                <a:srgbClr val="FFCC00"/>
              </a:buClr>
              <a:buFontTx/>
              <a:buAutoNum type="arabicParenR"/>
              <a:defRPr/>
            </a:pPr>
            <a:r>
              <a:rPr lang="en-US" dirty="0" smtClean="0">
                <a:latin typeface="Palatino Linotype" pitchFamily="18" charset="0"/>
              </a:rPr>
              <a:t>Bone marrow</a:t>
            </a:r>
          </a:p>
          <a:p>
            <a:pPr>
              <a:spcBef>
                <a:spcPct val="50000"/>
              </a:spcBef>
              <a:buClr>
                <a:srgbClr val="FFCC00"/>
              </a:buClr>
              <a:buFontTx/>
              <a:buAutoNum type="arabicParenR"/>
              <a:defRPr/>
            </a:pPr>
            <a:r>
              <a:rPr lang="en-US" dirty="0" smtClean="0">
                <a:latin typeface="Palatino Linotype" pitchFamily="18" charset="0"/>
              </a:rPr>
              <a:t>Peripheral blood after activation </a:t>
            </a:r>
          </a:p>
          <a:p>
            <a:pPr>
              <a:buNone/>
            </a:pP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Stem cell banking</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At birth</a:t>
            </a:r>
          </a:p>
          <a:p>
            <a:r>
              <a:rPr lang="en-US" dirty="0" smtClean="0"/>
              <a:t>At the age of deciduous teeth replacement</a:t>
            </a:r>
          </a:p>
          <a:p>
            <a:r>
              <a:rPr lang="en-US" dirty="0" smtClean="0"/>
              <a:t>After an aesthetic surgery (</a:t>
            </a:r>
            <a:r>
              <a:rPr lang="en-US" dirty="0" err="1" smtClean="0"/>
              <a:t>e.g.liposuction</a:t>
            </a:r>
            <a:r>
              <a:rPr lang="en-US" dirty="0" smtClean="0"/>
              <a:t>)</a:t>
            </a:r>
          </a:p>
          <a:p>
            <a:r>
              <a:rPr lang="en-US" dirty="0" smtClean="0"/>
              <a:t>During a bone marrow or peripheral blood “donation” to myself</a:t>
            </a:r>
          </a:p>
          <a:p>
            <a:r>
              <a:rPr lang="en-US" dirty="0" smtClean="0"/>
              <a:t>During any dental or other surgery</a:t>
            </a:r>
          </a:p>
          <a:p>
            <a:r>
              <a:rPr lang="en-US" dirty="0" smtClean="0"/>
              <a:t>After stem cell collection for autologus therapy</a:t>
            </a:r>
          </a:p>
          <a:p>
            <a:r>
              <a:rPr lang="en-US" dirty="0" smtClean="0"/>
              <a:t>Temporary storing until Quality control is completed</a:t>
            </a:r>
          </a:p>
          <a:p>
            <a:r>
              <a:rPr lang="en-US" dirty="0" smtClean="0"/>
              <a:t>Storing cells for repeating the therapy</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Stem cell therapies</a:t>
            </a:r>
            <a:endParaRPr lang="el-GR" dirty="0"/>
          </a:p>
        </p:txBody>
      </p:sp>
      <p:sp>
        <p:nvSpPr>
          <p:cNvPr id="3" name="2 - Θέση περιεχομένου"/>
          <p:cNvSpPr>
            <a:spLocks noGrp="1"/>
          </p:cNvSpPr>
          <p:nvPr>
            <p:ph idx="1"/>
          </p:nvPr>
        </p:nvSpPr>
        <p:spPr/>
        <p:txBody>
          <a:bodyPr/>
          <a:lstStyle/>
          <a:p>
            <a:r>
              <a:rPr lang="en-US" dirty="0" err="1" smtClean="0"/>
              <a:t>PubMed</a:t>
            </a:r>
            <a:r>
              <a:rPr lang="en-US" dirty="0" smtClean="0"/>
              <a:t> database search August 2011</a:t>
            </a:r>
          </a:p>
          <a:p>
            <a:pPr>
              <a:buNone/>
            </a:pPr>
            <a:r>
              <a:rPr lang="en-US" dirty="0" smtClean="0"/>
              <a:t>“autologus” AND “stem cells” AND “therapy”</a:t>
            </a:r>
          </a:p>
          <a:p>
            <a:pPr>
              <a:buNone/>
            </a:pPr>
            <a:r>
              <a:rPr lang="en-US" dirty="0" smtClean="0"/>
              <a:t>gave 4299 hits.</a:t>
            </a:r>
          </a:p>
          <a:p>
            <a:pPr>
              <a:buNone/>
            </a:pPr>
            <a:r>
              <a:rPr lang="en-US" dirty="0" smtClean="0"/>
              <a:t>AND “clinical” gave 1903 hits.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1253051"/>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Stem cells and development."/>
              </a:rPr>
              <a:t>Stem Cells Dev.</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Mar 17.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ahead of print]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Safety of Intravenous Infusion of Human Adipose Tissue-Derived Mesenchymal Stem Cells in Animals and Humans.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Ra JC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Shin IS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Kim SH</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Kang SK</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Kang BC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8"/>
              </a:rPr>
              <a:t>Lee HY</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9"/>
              </a:rPr>
              <a:t>Kim YJ</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0"/>
              </a:rPr>
              <a:t>Jo JY</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1"/>
              </a:rPr>
              <a:t>Yoon EJ</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12"/>
              </a:rPr>
              <a:t>Choi</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2"/>
              </a:rPr>
              <a:t> HJ</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3"/>
              </a:rPr>
              <a:t>Kwon 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Stem Cell Research Center , RNL Bio Co., Ltd., Seoul, Republic of Korea.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What are the sources of stem cells?</a:t>
            </a:r>
            <a:br>
              <a:rPr lang="en-US"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Blastocysts</a:t>
            </a:r>
          </a:p>
          <a:p>
            <a:r>
              <a:rPr lang="en-US" dirty="0" smtClean="0"/>
              <a:t>Embryos</a:t>
            </a:r>
          </a:p>
          <a:p>
            <a:r>
              <a:rPr lang="en-US" dirty="0" smtClean="0"/>
              <a:t>Umbilical cord Blood</a:t>
            </a:r>
          </a:p>
          <a:p>
            <a:r>
              <a:rPr lang="en-US" dirty="0" smtClean="0"/>
              <a:t>Umbilical cord</a:t>
            </a:r>
          </a:p>
          <a:p>
            <a:r>
              <a:rPr lang="en-US" dirty="0" smtClean="0"/>
              <a:t>Placenta</a:t>
            </a:r>
          </a:p>
          <a:p>
            <a:r>
              <a:rPr lang="en-US" dirty="0" smtClean="0"/>
              <a:t>Amniotic fluid</a:t>
            </a:r>
          </a:p>
          <a:p>
            <a:r>
              <a:rPr lang="en-US" dirty="0" smtClean="0"/>
              <a:t>Amniotic membranes</a:t>
            </a:r>
          </a:p>
          <a:p>
            <a:r>
              <a:rPr lang="en-US" dirty="0" smtClean="0"/>
              <a:t>Dental pulp</a:t>
            </a:r>
          </a:p>
          <a:p>
            <a:r>
              <a:rPr lang="en-US" dirty="0" err="1" smtClean="0"/>
              <a:t>Periodontic</a:t>
            </a:r>
            <a:r>
              <a:rPr lang="en-US" dirty="0" smtClean="0"/>
              <a:t> ligament</a:t>
            </a:r>
          </a:p>
          <a:p>
            <a:r>
              <a:rPr lang="en-US" dirty="0" smtClean="0"/>
              <a:t>Adipose tissue</a:t>
            </a:r>
          </a:p>
          <a:p>
            <a:r>
              <a:rPr lang="en-US" dirty="0" smtClean="0"/>
              <a:t>Bone marrow</a:t>
            </a:r>
          </a:p>
          <a:p>
            <a:r>
              <a:rPr lang="en-US" dirty="0" smtClean="0"/>
              <a:t>Peripheral blood after activation</a:t>
            </a:r>
          </a:p>
          <a:p>
            <a:r>
              <a:rPr lang="en-US" dirty="0" smtClean="0"/>
              <a:t>Skin and any other tissue</a:t>
            </a:r>
          </a:p>
          <a:p>
            <a:r>
              <a:rPr lang="en-US" dirty="0" smtClean="0"/>
              <a:t>Any cell induced in the laboratory</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normAutofit fontScale="90000"/>
          </a:bodyPr>
          <a:lstStyle/>
          <a:p>
            <a:pPr eaLnBrk="1" hangingPunct="1"/>
            <a:r>
              <a:rPr lang="en-US" dirty="0" smtClean="0"/>
              <a:t>Non embryonic Stem cell treatments</a:t>
            </a:r>
            <a:br>
              <a:rPr lang="en-US" dirty="0" smtClean="0"/>
            </a:br>
            <a:r>
              <a:rPr lang="en-US" dirty="0" smtClean="0"/>
              <a:t>Plastic surgery and wound healing</a:t>
            </a:r>
            <a:endParaRPr lang="el-GR" dirty="0" smtClean="0"/>
          </a:p>
        </p:txBody>
      </p:sp>
      <p:sp>
        <p:nvSpPr>
          <p:cNvPr id="33795" name="2 - Θέση περιεχομένου"/>
          <p:cNvSpPr>
            <a:spLocks noGrp="1"/>
          </p:cNvSpPr>
          <p:nvPr>
            <p:ph idx="1"/>
          </p:nvPr>
        </p:nvSpPr>
        <p:spPr>
          <a:xfrm>
            <a:off x="395288" y="1844675"/>
            <a:ext cx="8229600" cy="4525963"/>
          </a:xfrm>
        </p:spPr>
        <p:txBody>
          <a:bodyPr>
            <a:normAutofit/>
          </a:bodyPr>
          <a:lstStyle/>
          <a:p>
            <a:pPr>
              <a:lnSpc>
                <a:spcPct val="80000"/>
              </a:lnSpc>
            </a:pPr>
            <a:r>
              <a:rPr lang="en-US" sz="2800" dirty="0" smtClean="0"/>
              <a:t>Facial and skin rejuvenation (adipose tissue)</a:t>
            </a:r>
          </a:p>
          <a:p>
            <a:pPr>
              <a:lnSpc>
                <a:spcPct val="80000"/>
              </a:lnSpc>
            </a:pPr>
            <a:r>
              <a:rPr lang="en-US" sz="2800" dirty="0" smtClean="0"/>
              <a:t>Burns and wound healing (bone marrow and adipose tissue)</a:t>
            </a:r>
          </a:p>
          <a:p>
            <a:pPr>
              <a:lnSpc>
                <a:spcPct val="80000"/>
              </a:lnSpc>
            </a:pPr>
            <a:r>
              <a:rPr lang="en-US" sz="2800" dirty="0" smtClean="0"/>
              <a:t>Breast augmentation  after lumpectomy (adipose tissue)</a:t>
            </a:r>
          </a:p>
          <a:p>
            <a:pPr>
              <a:lnSpc>
                <a:spcPct val="80000"/>
              </a:lnSpc>
            </a:pPr>
            <a:r>
              <a:rPr lang="en-US" sz="2800" dirty="0" smtClean="0"/>
              <a:t>Alopecia (adipose tissue)</a:t>
            </a:r>
          </a:p>
          <a:p>
            <a:pPr>
              <a:lnSpc>
                <a:spcPct val="80000"/>
              </a:lnSpc>
            </a:pPr>
            <a:r>
              <a:rPr lang="en-US" sz="2800" dirty="0" smtClean="0"/>
              <a:t>Diabetic ulcer healing (bone marrow and adipose tissue)</a:t>
            </a:r>
          </a:p>
          <a:p>
            <a:pPr>
              <a:lnSpc>
                <a:spcPct val="80000"/>
              </a:lnSpc>
            </a:pPr>
            <a:r>
              <a:rPr lang="en-US" sz="2800" dirty="0" smtClean="0"/>
              <a:t>Radiation wound healing (bone marrow and adipose tissue) </a:t>
            </a:r>
          </a:p>
          <a:p>
            <a:pPr>
              <a:lnSpc>
                <a:spcPct val="80000"/>
              </a:lnSpc>
              <a:buNone/>
            </a:pPr>
            <a:endParaRPr lang="en-US" sz="2800" dirty="0" smtClean="0"/>
          </a:p>
          <a:p>
            <a:pPr>
              <a:lnSpc>
                <a:spcPct val="80000"/>
              </a:lnSpc>
              <a:buNone/>
            </a:pPr>
            <a:endParaRPr lang="en-US" sz="1500" dirty="0" smtClean="0"/>
          </a:p>
          <a:p>
            <a:pPr>
              <a:lnSpc>
                <a:spcPct val="80000"/>
              </a:lnSpc>
              <a:buNone/>
            </a:pPr>
            <a:endParaRPr lang="en-US" sz="1500" dirty="0" smtClean="0"/>
          </a:p>
          <a:p>
            <a:pPr eaLnBrk="1" hangingPunct="1">
              <a:lnSpc>
                <a:spcPct val="80000"/>
              </a:lnSpc>
              <a:buFont typeface="Arial" charset="0"/>
              <a:buNone/>
            </a:pPr>
            <a:endParaRPr lang="en-US" sz="15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476672"/>
            <a:ext cx="8712968" cy="5909310"/>
          </a:xfrm>
          <a:prstGeom prst="rect">
            <a:avLst/>
          </a:prstGeom>
        </p:spPr>
        <p:txBody>
          <a:bodyPr wrap="square">
            <a:spAutoFit/>
          </a:bodyPr>
          <a:lstStyle/>
          <a:p>
            <a:r>
              <a:rPr lang="en-US" dirty="0" err="1" smtClean="0">
                <a:hlinkClick r:id="" action="ppaction://hlinkfile" tooltip="Cytotherapy."/>
              </a:rPr>
              <a:t>Cytotherapy</a:t>
            </a:r>
            <a:r>
              <a:rPr lang="en-US" dirty="0" smtClean="0">
                <a:hlinkClick r:id="" action="ppaction://hlinkfile" tooltip="Cytotherapy."/>
              </a:rPr>
              <a:t>.</a:t>
            </a:r>
            <a:r>
              <a:rPr lang="en-US" dirty="0" smtClean="0"/>
              <a:t> 2011 Jul;13(6):705-11. </a:t>
            </a:r>
            <a:r>
              <a:rPr lang="en-US" dirty="0" err="1" smtClean="0"/>
              <a:t>Epub</a:t>
            </a:r>
            <a:r>
              <a:rPr lang="en-US" dirty="0" smtClean="0"/>
              <a:t> 2011 Feb 2.</a:t>
            </a:r>
          </a:p>
          <a:p>
            <a:r>
              <a:rPr lang="en-US" b="1" dirty="0" smtClean="0"/>
              <a:t>Treatment of non-healing wounds with </a:t>
            </a:r>
            <a:r>
              <a:rPr lang="en-US" b="1" dirty="0" err="1" smtClean="0"/>
              <a:t>autologous</a:t>
            </a:r>
            <a:r>
              <a:rPr lang="en-US" b="1" dirty="0" smtClean="0"/>
              <a:t> bone marrow cells, platelets, fibrin glue and collagen matrix.</a:t>
            </a:r>
          </a:p>
          <a:p>
            <a:r>
              <a:rPr lang="en-US" dirty="0" err="1" smtClean="0">
                <a:hlinkClick r:id="rId2" action="ppaction://hlinkfile"/>
              </a:rPr>
              <a:t>Ravari</a:t>
            </a:r>
            <a:r>
              <a:rPr lang="en-US" dirty="0" smtClean="0">
                <a:hlinkClick r:id="rId2" action="ppaction://hlinkfile"/>
              </a:rPr>
              <a:t> H</a:t>
            </a:r>
            <a:r>
              <a:rPr lang="en-US" dirty="0" smtClean="0"/>
              <a:t>, </a:t>
            </a:r>
            <a:r>
              <a:rPr lang="en-US" dirty="0" err="1" smtClean="0">
                <a:hlinkClick r:id="rId3" action="ppaction://hlinkfile"/>
              </a:rPr>
              <a:t>Hamidi-Almadari</a:t>
            </a:r>
            <a:r>
              <a:rPr lang="en-US" dirty="0" smtClean="0">
                <a:hlinkClick r:id="rId3" action="ppaction://hlinkfile"/>
              </a:rPr>
              <a:t> D</a:t>
            </a:r>
            <a:r>
              <a:rPr lang="en-US" dirty="0" smtClean="0"/>
              <a:t>, </a:t>
            </a:r>
            <a:r>
              <a:rPr lang="en-US" dirty="0" err="1" smtClean="0">
                <a:hlinkClick r:id="rId4" action="ppaction://hlinkfile"/>
              </a:rPr>
              <a:t>Salimifar</a:t>
            </a:r>
            <a:r>
              <a:rPr lang="en-US" dirty="0" smtClean="0">
                <a:hlinkClick r:id="rId4" action="ppaction://hlinkfile"/>
              </a:rPr>
              <a:t> M</a:t>
            </a:r>
            <a:r>
              <a:rPr lang="en-US" dirty="0" smtClean="0"/>
              <a:t>, </a:t>
            </a:r>
            <a:r>
              <a:rPr lang="en-US" dirty="0" err="1" smtClean="0">
                <a:hlinkClick r:id="rId5" action="ppaction://hlinkfile"/>
              </a:rPr>
              <a:t>Bonakdaran</a:t>
            </a:r>
            <a:r>
              <a:rPr lang="en-US" dirty="0" smtClean="0">
                <a:hlinkClick r:id="rId5" action="ppaction://hlinkfile"/>
              </a:rPr>
              <a:t> S</a:t>
            </a:r>
            <a:r>
              <a:rPr lang="en-US" dirty="0" smtClean="0"/>
              <a:t>, </a:t>
            </a:r>
            <a:r>
              <a:rPr lang="en-US" dirty="0" err="1" smtClean="0">
                <a:hlinkClick r:id="rId6" action="ppaction://hlinkfile"/>
              </a:rPr>
              <a:t>Parizadeh</a:t>
            </a:r>
            <a:r>
              <a:rPr lang="en-US" dirty="0" smtClean="0">
                <a:hlinkClick r:id="rId6" action="ppaction://hlinkfile"/>
              </a:rPr>
              <a:t> MR</a:t>
            </a:r>
            <a:r>
              <a:rPr lang="en-US" dirty="0" smtClean="0"/>
              <a:t>, </a:t>
            </a:r>
            <a:r>
              <a:rPr lang="en-US" dirty="0" smtClean="0">
                <a:hlinkClick r:id="rId7" action="ppaction://hlinkfile"/>
              </a:rPr>
              <a:t>Koliakos G</a:t>
            </a:r>
            <a:r>
              <a:rPr lang="en-US" dirty="0" smtClean="0"/>
              <a:t>.</a:t>
            </a:r>
          </a:p>
          <a:p>
            <a:endParaRPr lang="en-US" dirty="0" smtClean="0"/>
          </a:p>
          <a:p>
            <a:r>
              <a:rPr lang="en-US" dirty="0" smtClean="0"/>
              <a:t>Vascular and Endovascular Research Center, </a:t>
            </a:r>
            <a:r>
              <a:rPr lang="en-US" dirty="0" err="1" smtClean="0"/>
              <a:t>Imamreza</a:t>
            </a:r>
            <a:r>
              <a:rPr lang="en-US" dirty="0" smtClean="0"/>
              <a:t> Hospital, Mashhad University of Medical Sciences, Mashhad, Iran.</a:t>
            </a:r>
          </a:p>
          <a:p>
            <a:r>
              <a:rPr lang="en-US" b="1" dirty="0" smtClean="0"/>
              <a:t>BACKGROUND AIMS: </a:t>
            </a:r>
          </a:p>
          <a:p>
            <a:r>
              <a:rPr lang="en-US" dirty="0" smtClean="0"/>
              <a:t>Recalcitrant diabetic wounds are not responsive to the most common treatments. Bone marrow-derived stem cell transplantation is used for the healing of chronic lower extremity wounds.</a:t>
            </a:r>
          </a:p>
          <a:p>
            <a:r>
              <a:rPr lang="en-US" b="1" dirty="0" smtClean="0"/>
              <a:t>METHODS: </a:t>
            </a:r>
          </a:p>
          <a:p>
            <a:r>
              <a:rPr lang="en-US" dirty="0" smtClean="0"/>
              <a:t>We report on the treatment of </a:t>
            </a:r>
            <a:r>
              <a:rPr lang="en-US" b="1" dirty="0" smtClean="0"/>
              <a:t>eight patients with aggressive, refractory diabetic wounds</a:t>
            </a:r>
            <a:r>
              <a:rPr lang="en-US" dirty="0" smtClean="0"/>
              <a:t>. The </a:t>
            </a:r>
            <a:r>
              <a:rPr lang="en-US" b="1" dirty="0" smtClean="0"/>
              <a:t>marrow-derived cells were injected/applied topically into the wound along with platelets, fibrin glue and bone marrow-impregnated collagen matrix</a:t>
            </a:r>
            <a:r>
              <a:rPr lang="en-US" dirty="0" smtClean="0"/>
              <a:t>.</a:t>
            </a:r>
          </a:p>
          <a:p>
            <a:r>
              <a:rPr lang="en-US" b="1" dirty="0" smtClean="0"/>
              <a:t>RESULTS: </a:t>
            </a:r>
          </a:p>
          <a:p>
            <a:r>
              <a:rPr lang="en-US" b="1" dirty="0" smtClean="0"/>
              <a:t>Four weeks after treatment, the wound was completely closed in three patients and significantly reduced in the remaining five patients</a:t>
            </a:r>
            <a:r>
              <a:rPr lang="en-US" dirty="0" smtClean="0"/>
              <a:t>.</a:t>
            </a:r>
          </a:p>
          <a:p>
            <a:r>
              <a:rPr lang="en-US" b="1" dirty="0" smtClean="0"/>
              <a:t>CONCLUSIONS: </a:t>
            </a:r>
          </a:p>
          <a:p>
            <a:r>
              <a:rPr lang="en-US" dirty="0" smtClean="0"/>
              <a:t>Our study suggests that the combination of the components mentioned can be used safely in order to synergize the effect of chronic wound healing.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24913"/>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Experimental dermatology."/>
              </a:rPr>
              <a:t>Exp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Experimental dermatology."/>
              </a:rPr>
              <a:t>Dermatol</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Experimental dermatology."/>
              </a:rPr>
              <a:t>.</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May;20(5):383-7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Adipose-derived stem cells as a new therapeutic modality for ageing skin.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Kim JH</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Jung M</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Kim HS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Kim YM</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7"/>
              </a:rPr>
              <a:t>Choi</a:t>
            </a:r>
            <a:r>
              <a:rPr kumimoji="0" lang="en-US" sz="28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 EH</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Dermatology,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Yonsei</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University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Wonju</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College of Medicine,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Wonju</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Korea.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882096"/>
            <a:ext cx="89644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Neurosurgery."/>
              </a:rPr>
              <a:t>Neurosurgery.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Feb 16.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ahead of print]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Cranioplasty</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adipose-derived stem cells and biomaterial. A novel method for cranial reconstruction.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Thesleff</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 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4"/>
              </a:rPr>
              <a:t>Lehtim</a:t>
            </a:r>
            <a:r>
              <a:rPr kumimoji="0" lang="en-US" sz="2400" b="0" i="0" u="none" strike="noStrike" cap="none" normalizeH="0" baseline="0" dirty="0" err="1" smtClean="0">
                <a:ln>
                  <a:noFill/>
                </a:ln>
                <a:solidFill>
                  <a:srgbClr val="0000FF"/>
                </a:solidFill>
                <a:effectLst/>
                <a:latin typeface="Calibri"/>
                <a:ea typeface="Times New Roman" pitchFamily="18" charset="0"/>
                <a:cs typeface="Arial" pitchFamily="34" charset="0"/>
                <a:hlinkClick r:id="rId4"/>
              </a:rPr>
              <a:t>ä</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4"/>
              </a:rPr>
              <a:t>ki</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 K</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5"/>
              </a:rPr>
              <a:t>Niskakangas</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 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6"/>
              </a:rPr>
              <a:t>Mannerstr</a:t>
            </a:r>
            <a:r>
              <a:rPr kumimoji="0" lang="en-US" sz="2400" b="0" i="0" u="none" strike="noStrike" cap="none" normalizeH="0" baseline="0" dirty="0" err="1" smtClean="0">
                <a:ln>
                  <a:noFill/>
                </a:ln>
                <a:solidFill>
                  <a:srgbClr val="0000FF"/>
                </a:solidFill>
                <a:effectLst/>
                <a:latin typeface="Calibri"/>
                <a:ea typeface="Times New Roman" pitchFamily="18" charset="0"/>
                <a:cs typeface="Arial" pitchFamily="34" charset="0"/>
                <a:hlinkClick r:id="rId6"/>
              </a:rPr>
              <a:t>ö</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6"/>
              </a:rPr>
              <a:t>m</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 B</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7"/>
              </a:rPr>
              <a:t>Miettinen</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 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8"/>
              </a:rPr>
              <a:t>Suuronen</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8"/>
              </a:rPr>
              <a:t> 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9"/>
              </a:rPr>
              <a:t>Ohman</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9"/>
              </a:rPr>
              <a:t> J</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1Department of Neurosurgery, Tampere University Hospital, Tampere, Finland; 2REGEA Institute for Regenerative Medicine, University of Tampere, Tampere, Finland; 3Department of Eye, Ear and Oral Diseases, Tampere University Hospital, Tampere, Finland; 4Institute of Biomedical Engineering, Tampere University of Technology, Tampere, Finland.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normAutofit fontScale="90000"/>
          </a:bodyPr>
          <a:lstStyle/>
          <a:p>
            <a:pPr eaLnBrk="1" hangingPunct="1"/>
            <a:r>
              <a:rPr lang="en-US" dirty="0" smtClean="0"/>
              <a:t>Non embryonic Stem cell treatments</a:t>
            </a:r>
            <a:br>
              <a:rPr lang="en-US" dirty="0" smtClean="0"/>
            </a:br>
            <a:r>
              <a:rPr lang="en-US" dirty="0" smtClean="0"/>
              <a:t>Cardiology -</a:t>
            </a:r>
            <a:r>
              <a:rPr lang="en-US" dirty="0" err="1" smtClean="0"/>
              <a:t>cardiosurgery</a:t>
            </a:r>
            <a:endParaRPr lang="el-GR" dirty="0" smtClean="0"/>
          </a:p>
        </p:txBody>
      </p:sp>
      <p:sp>
        <p:nvSpPr>
          <p:cNvPr id="33795" name="2 - Θέση περιεχομένου"/>
          <p:cNvSpPr>
            <a:spLocks noGrp="1"/>
          </p:cNvSpPr>
          <p:nvPr>
            <p:ph idx="1"/>
          </p:nvPr>
        </p:nvSpPr>
        <p:spPr>
          <a:xfrm>
            <a:off x="395288" y="1844675"/>
            <a:ext cx="8229600" cy="4525963"/>
          </a:xfrm>
        </p:spPr>
        <p:txBody>
          <a:bodyPr>
            <a:normAutofit/>
          </a:bodyPr>
          <a:lstStyle/>
          <a:p>
            <a:pPr eaLnBrk="1" hangingPunct="1">
              <a:lnSpc>
                <a:spcPct val="80000"/>
              </a:lnSpc>
            </a:pPr>
            <a:r>
              <a:rPr lang="en-US" dirty="0" smtClean="0"/>
              <a:t>Heart insufficiency  (bone marrow and adipose tissue)</a:t>
            </a:r>
          </a:p>
          <a:p>
            <a:pPr>
              <a:lnSpc>
                <a:spcPct val="80000"/>
              </a:lnSpc>
            </a:pPr>
            <a:r>
              <a:rPr lang="en-US" dirty="0" smtClean="0"/>
              <a:t>Acute Infarct (bone marrow and adipose tissue)</a:t>
            </a:r>
          </a:p>
          <a:p>
            <a:pPr>
              <a:lnSpc>
                <a:spcPct val="80000"/>
              </a:lnSpc>
            </a:pPr>
            <a:r>
              <a:rPr lang="en-US" dirty="0" smtClean="0"/>
              <a:t>Ischemic myocardium (bone marrow and adipose tissue)</a:t>
            </a:r>
          </a:p>
          <a:p>
            <a:pPr>
              <a:lnSpc>
                <a:spcPct val="80000"/>
              </a:lnSpc>
            </a:pPr>
            <a:r>
              <a:rPr lang="en-US" dirty="0" smtClean="0"/>
              <a:t>Cardiac valves regeneration (bone marrow)</a:t>
            </a:r>
          </a:p>
          <a:p>
            <a:pPr>
              <a:lnSpc>
                <a:spcPct val="80000"/>
              </a:lnSpc>
              <a:buNone/>
            </a:pPr>
            <a:endParaRPr lang="en-US" dirty="0" smtClean="0"/>
          </a:p>
          <a:p>
            <a:pPr>
              <a:lnSpc>
                <a:spcPct val="80000"/>
              </a:lnSpc>
              <a:buNone/>
            </a:pPr>
            <a:endParaRPr lang="en-US" dirty="0" smtClean="0"/>
          </a:p>
          <a:p>
            <a:pPr>
              <a:lnSpc>
                <a:spcPct val="80000"/>
              </a:lnSpc>
              <a:buNone/>
            </a:pPr>
            <a:endParaRPr lang="en-US" sz="1500" dirty="0" smtClean="0"/>
          </a:p>
          <a:p>
            <a:pPr>
              <a:lnSpc>
                <a:spcPct val="80000"/>
              </a:lnSpc>
              <a:buNone/>
            </a:pPr>
            <a:endParaRPr lang="en-US" sz="1500" dirty="0" smtClean="0"/>
          </a:p>
          <a:p>
            <a:pPr>
              <a:lnSpc>
                <a:spcPct val="80000"/>
              </a:lnSpc>
            </a:pPr>
            <a:endParaRPr lang="en-US" sz="1500" dirty="0" smtClean="0"/>
          </a:p>
          <a:p>
            <a:pPr eaLnBrk="1" hangingPunct="1">
              <a:lnSpc>
                <a:spcPct val="80000"/>
              </a:lnSpc>
              <a:buFont typeface="Arial" charset="0"/>
              <a:buNone/>
            </a:pPr>
            <a:endParaRPr lang="en-US" sz="15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1659722"/>
            <a:ext cx="896448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European journal of heart failure."/>
              </a:rPr>
              <a:t>Eur</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European journal of heart failure."/>
              </a:rPr>
              <a:t> J Heart Fail.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 Feb;12(2):172-80.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2009 Dec 30</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Bone marrow cell transplantation improves cardiac, autonomic, and functional indexes in acute anterior myocardial infarction patients (Cardiac Study</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Piepoli</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 MF</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4"/>
              </a:rPr>
              <a:t>Vallisa</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 D</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5"/>
              </a:rPr>
              <a:t>Arbasi</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 M</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6"/>
              </a:rPr>
              <a:t>Cavanna</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 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7"/>
              </a:rPr>
              <a:t>Cerri</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 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8"/>
              </a:rPr>
              <a:t>Mori M</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9"/>
              </a:rPr>
              <a:t>Passerini</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9"/>
              </a:rPr>
              <a:t> F</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10"/>
              </a:rPr>
              <a:t>Tommasi</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0"/>
              </a:rPr>
              <a:t> 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1"/>
              </a:rPr>
              <a:t>Rossi 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12"/>
              </a:rPr>
              <a:t>Capucci</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2"/>
              </a:rPr>
              <a:t> 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13"/>
              </a:rPr>
              <a:t>Cardiac Study Group</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Cardiology,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Guglielmo</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Saliceto</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Polichirurgico</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Hospital, Piacenza 29100, Italy. m.piepoli@ausl.pc.it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0" y="-57581"/>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American heart journal."/>
              </a:rPr>
              <a:t>Am Heart J.</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Jun;161(6):1078-87</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randomized study of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transendocardial</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injection of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 mononuclear cells and cell function analysis in ischemic heart failure (FOCUS-HF</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Perin</a:t>
            </a:r>
            <a:r>
              <a:rPr kumimoji="0" lang="en-US" sz="1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 EC</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et al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.Stem Cell Center, Texas Heart Institute, St Luke's Episcopal Hospital, Houston, TX, USA. eperin@bluegate.com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2" name="Rectangle 2"/>
          <p:cNvSpPr>
            <a:spLocks noChangeArrowheads="1"/>
          </p:cNvSpPr>
          <p:nvPr/>
        </p:nvSpPr>
        <p:spPr bwMode="auto">
          <a:xfrm>
            <a:off x="0" y="2040230"/>
            <a:ext cx="88569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Cell-treated (n = 20) and control patients (n = 10) were similar at baseline. The procedure was safe; adverse events were similar in both groups.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Canadian Cardiovascular Society angina score improved significantly (P = .001) in cell-treated patients</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but function was not affected.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Quality-of-life scores improved significantly at 6 months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 = .009 Minnesota Living with Heart Failure and P = .002 physical component of Short Form 36) over baseline in cell-treated but not control patients.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Single photon emission computed tomography data suggested a trend toward improved perfusion in cell-treated patients</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proportion of fixed defects significantly increased in control (P = .02) but not in treated patients (P = .16). Function of patients' bone marrow mononuclear cells was severely impaired. Stratifying cell results by age showed that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younger patients (≤60 years) had significantly more mesenchymal progenitor cells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(colony-forming unit fibroblasts) than patients &gt;60 years (20.16 ± 14.6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vs</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10.92 ± 7.8, P = .04).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Furthermore, cell-treated younger patients had significantly improved maximal myocardial oxygen consumption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 ± 5.8, 18.6 ± 2.7, and 17 ± 3.7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mL</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/kg per minute at baseline, 3 months, and 6 months, respectively) compared with similarly aged control patients (14.3 ± 2.5, 13.7 ± 3.7, and 14.6 ± 4.7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mL</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/kg per minute, P = .04).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0" y="-323165"/>
            <a:ext cx="9144000" cy="6591508"/>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tooltip="Scandinavian cardiovascular journal : SCJ."/>
              </a:rPr>
              <a:t>Scand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2" tooltip="Scandinavian cardiovascular journal : SCJ."/>
              </a:rPr>
              <a:t>Cardiovasc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tooltip="Scandinavian cardiovascular journal : SCJ."/>
              </a:rPr>
              <a:t> J.</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Jun;45(3):161-8.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Apr 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Mesenchymal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stromal</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cell derived endothelial progenitor treatment in patients with refractory angina.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3"/>
              </a:rPr>
              <a:t>Friis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 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4"/>
              </a:rPr>
              <a:t>Haack-S</a:t>
            </a:r>
            <a:r>
              <a:rPr kumimoji="0" lang="en-US" sz="1400" b="0" i="0" u="none" strike="noStrike" cap="none" normalizeH="0" baseline="0" dirty="0" err="1" smtClean="0">
                <a:ln>
                  <a:noFill/>
                </a:ln>
                <a:solidFill>
                  <a:schemeClr val="tx1"/>
                </a:solidFill>
                <a:effectLst/>
                <a:latin typeface="Calibri"/>
                <a:ea typeface="Times New Roman" pitchFamily="18" charset="0"/>
                <a:cs typeface="Arial" pitchFamily="34" charset="0"/>
                <a:hlinkClick r:id="rId4"/>
              </a:rPr>
              <a:t>ø</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4"/>
              </a:rPr>
              <a:t>rensen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 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5"/>
              </a:rPr>
              <a:t>Mathiasen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 AB</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6"/>
              </a:rPr>
              <a:t>Ripa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rPr>
              <a:t> RS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7"/>
              </a:rPr>
              <a:t>Kristoffersen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a:rPr>
              <a:t> US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8"/>
              </a:rPr>
              <a:t>J</a:t>
            </a:r>
            <a:r>
              <a:rPr kumimoji="0" lang="en-US" sz="1400" b="0" i="0" u="none" strike="noStrike" cap="none" normalizeH="0" baseline="0" dirty="0" err="1" smtClean="0">
                <a:ln>
                  <a:noFill/>
                </a:ln>
                <a:solidFill>
                  <a:schemeClr val="tx1"/>
                </a:solidFill>
                <a:effectLst/>
                <a:latin typeface="Calibri"/>
                <a:ea typeface="Times New Roman" pitchFamily="18" charset="0"/>
                <a:cs typeface="Arial" pitchFamily="34" charset="0"/>
                <a:hlinkClick r:id="rId8"/>
              </a:rPr>
              <a:t>ø</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8"/>
              </a:rPr>
              <a:t>rgensen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8"/>
              </a:rPr>
              <a:t> 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9"/>
              </a:rPr>
              <a:t>Hansen L</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0"/>
              </a:rPr>
              <a:t>Bindslev</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0"/>
              </a:rPr>
              <a:t> L</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1"/>
              </a:rPr>
              <a:t>Kj</a:t>
            </a:r>
            <a:r>
              <a:rPr kumimoji="0" lang="en-US" sz="1400" b="0" i="0" u="none" strike="noStrike" cap="none" normalizeH="0" baseline="0" dirty="0" err="1" smtClean="0">
                <a:ln>
                  <a:noFill/>
                </a:ln>
                <a:solidFill>
                  <a:schemeClr val="tx1"/>
                </a:solidFill>
                <a:effectLst/>
                <a:latin typeface="Calibri"/>
                <a:ea typeface="Times New Roman" pitchFamily="18" charset="0"/>
                <a:cs typeface="Arial" pitchFamily="34" charset="0"/>
                <a:hlinkClick r:id="rId11"/>
              </a:rPr>
              <a:t>æ</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1"/>
              </a:rPr>
              <a:t>r</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1"/>
              </a:rPr>
              <a:t> 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2"/>
              </a:rPr>
              <a:t>Hesse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2"/>
              </a:rPr>
              <a:t> B</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3"/>
              </a:rPr>
              <a:t>Dickmeiss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3"/>
              </a:rPr>
              <a:t> 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4"/>
              </a:rPr>
              <a:t>Kastrup</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4"/>
              </a:rPr>
              <a:t> J</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Cardiac Stem Cell Laboratory and Catheterization Laboratory 2014, The Hearth Centre,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Rigshospitalet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Copenhagen University Hospital, Copenhagen, Denmark.</a:t>
            </a:r>
            <a:endPar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AIMS: </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evaluated the feasibility, safety and efficacy of intra-myocardial injection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mesenchymal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stromal</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cells derived endothelial progenitor cell (MSC) in patients with stable coronary artery disease (CAD) and refractory angina in this first in man trial.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METHODS AND RESULTS: </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total of 31 patients with stable CAD, moderate to severe angina and no further revascularization options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were included. Bone marrow MSC were isolated and culture expanded for 6-8 weeks. It was feasible and safe to establish in-hospital culture expansion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MSC and perform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intra-myocardial injection of MSC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After six months follow-up myocardial perfusion was unaltered, but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patients increased exercise capacity (p &lt; 0.001), reduction in CCS Class (p &lt; 0.001), angina attacks (p &lt; 0.001) and nitroglycerin consumption (p &lt; 0.001), and improved Seattle Angina Questionnaire (SAQ) evaluations (p &lt; 0.001). For all parameters there was a tendency towards improved outcome with increasing numbers of cells injected. In the MRI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substudy</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ejection fraction (p &lt; 0.001), systolic wall thickness (p = 0.03) and wall thickening (p = 0.03) all improved</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CONCLUSIONS: </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study demonstrated that it was safe to treat patients with stable CAD with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culture expanded MSC. Moreover, MSC treated patients had significant improvement in left ventricular function and exercise capacity, in addition to an improvement in clinical symptoms and SAQ evaluations</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582341"/>
            <a:ext cx="8208912" cy="3139321"/>
          </a:xfrm>
          <a:prstGeom prst="rect">
            <a:avLst/>
          </a:prstGeom>
        </p:spPr>
        <p:txBody>
          <a:bodyPr wrap="square">
            <a:spAutoFit/>
          </a:bodyPr>
          <a:lstStyle/>
          <a:p>
            <a:endParaRPr lang="es-GT" dirty="0" smtClean="0"/>
          </a:p>
          <a:p>
            <a:r>
              <a:rPr lang="es-GT" dirty="0" smtClean="0">
                <a:hlinkClick r:id="" action="ppaction://hlinkfile" tooltip="International journal of cardiology."/>
              </a:rPr>
              <a:t>Int J Cardiol.</a:t>
            </a:r>
            <a:r>
              <a:rPr lang="es-GT" dirty="0" smtClean="0"/>
              <a:t> 2011 Aug 16. [Epub ahead of print</a:t>
            </a:r>
            <a:r>
              <a:rPr lang="es-GT" dirty="0" smtClean="0"/>
              <a:t>]</a:t>
            </a:r>
          </a:p>
          <a:p>
            <a:endParaRPr lang="es-GT" dirty="0" smtClean="0"/>
          </a:p>
          <a:p>
            <a:r>
              <a:rPr lang="es-GT" b="1" dirty="0" smtClean="0"/>
              <a:t>Stem cells transplantation combined with long-term mechanical circulatory support enhances myocardial viability in end-stage ischemic cardiomyopathy</a:t>
            </a:r>
            <a:r>
              <a:rPr lang="es-GT" b="1" dirty="0" smtClean="0"/>
              <a:t>.</a:t>
            </a:r>
          </a:p>
          <a:p>
            <a:endParaRPr lang="es-GT" b="1" dirty="0" smtClean="0"/>
          </a:p>
          <a:p>
            <a:r>
              <a:rPr lang="es-GT" dirty="0" smtClean="0">
                <a:hlinkClick r:id="rId2" action="ppaction://hlinkfile"/>
              </a:rPr>
              <a:t>Anastasiadis K</a:t>
            </a:r>
            <a:r>
              <a:rPr lang="es-GT" dirty="0" smtClean="0"/>
              <a:t>, </a:t>
            </a:r>
            <a:r>
              <a:rPr lang="es-GT" dirty="0" smtClean="0">
                <a:hlinkClick r:id="rId3" action="ppaction://hlinkfile"/>
              </a:rPr>
              <a:t>Antonitsis P</a:t>
            </a:r>
            <a:r>
              <a:rPr lang="es-GT" dirty="0" smtClean="0"/>
              <a:t>, </a:t>
            </a:r>
            <a:r>
              <a:rPr lang="es-GT" dirty="0" smtClean="0">
                <a:hlinkClick r:id="rId4" action="ppaction://hlinkfile"/>
              </a:rPr>
              <a:t>Doumas A</a:t>
            </a:r>
            <a:r>
              <a:rPr lang="es-GT" dirty="0" smtClean="0"/>
              <a:t>, </a:t>
            </a:r>
            <a:r>
              <a:rPr lang="es-GT" dirty="0" smtClean="0">
                <a:hlinkClick r:id="rId5" action="ppaction://hlinkfile"/>
              </a:rPr>
              <a:t>Koliakos G</a:t>
            </a:r>
            <a:r>
              <a:rPr lang="es-GT" dirty="0" smtClean="0"/>
              <a:t>, </a:t>
            </a:r>
            <a:r>
              <a:rPr lang="es-GT" dirty="0" smtClean="0">
                <a:hlinkClick r:id="rId6" action="ppaction://hlinkfile"/>
              </a:rPr>
              <a:t>Argiriadou H</a:t>
            </a:r>
            <a:r>
              <a:rPr lang="es-GT" dirty="0" smtClean="0"/>
              <a:t>, </a:t>
            </a:r>
            <a:r>
              <a:rPr lang="es-GT" dirty="0" smtClean="0">
                <a:hlinkClick r:id="rId7" action="ppaction://hlinkfile"/>
              </a:rPr>
              <a:t>Vaitsopoulou C</a:t>
            </a:r>
            <a:r>
              <a:rPr lang="es-GT" dirty="0" smtClean="0"/>
              <a:t>, </a:t>
            </a:r>
            <a:r>
              <a:rPr lang="es-GT" dirty="0" smtClean="0">
                <a:hlinkClick r:id="rId8" action="ppaction://hlinkfile"/>
              </a:rPr>
              <a:t>Tossios P</a:t>
            </a:r>
            <a:r>
              <a:rPr lang="es-GT" dirty="0" smtClean="0"/>
              <a:t>, </a:t>
            </a:r>
            <a:r>
              <a:rPr lang="es-GT" dirty="0" smtClean="0">
                <a:hlinkClick r:id="rId9" action="ppaction://hlinkfile"/>
              </a:rPr>
              <a:t>Papakonstantinou C</a:t>
            </a:r>
            <a:r>
              <a:rPr lang="es-GT" dirty="0" smtClean="0"/>
              <a:t>, </a:t>
            </a:r>
            <a:r>
              <a:rPr lang="es-GT" dirty="0" smtClean="0">
                <a:hlinkClick r:id="rId10" action="ppaction://hlinkfile"/>
              </a:rPr>
              <a:t>Westaby S</a:t>
            </a:r>
            <a:r>
              <a:rPr lang="es-GT" dirty="0" smtClean="0"/>
              <a:t>.</a:t>
            </a:r>
          </a:p>
          <a:p>
            <a:endParaRPr lang="es-GT" dirty="0" smtClean="0"/>
          </a:p>
          <a:p>
            <a:r>
              <a:rPr lang="es-GT" dirty="0" smtClean="0"/>
              <a:t>Department of Cardiothoracic Surgery, AHEPA University Hospital, Thessaloniki, Greece.</a:t>
            </a:r>
            <a:endParaRPr lang="es-G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normAutofit fontScale="90000"/>
          </a:bodyPr>
          <a:lstStyle/>
          <a:p>
            <a:pPr eaLnBrk="1" hangingPunct="1"/>
            <a:r>
              <a:rPr lang="en-US" dirty="0" smtClean="0"/>
              <a:t>Non embryonic Stem cell treatments</a:t>
            </a:r>
            <a:br>
              <a:rPr lang="en-US" dirty="0" smtClean="0"/>
            </a:br>
            <a:r>
              <a:rPr lang="en-US" dirty="0" smtClean="0"/>
              <a:t>Neurology</a:t>
            </a:r>
            <a:endParaRPr lang="el-GR" dirty="0" smtClean="0"/>
          </a:p>
        </p:txBody>
      </p:sp>
      <p:sp>
        <p:nvSpPr>
          <p:cNvPr id="33795" name="2 - Θέση περιεχομένου"/>
          <p:cNvSpPr>
            <a:spLocks noGrp="1"/>
          </p:cNvSpPr>
          <p:nvPr>
            <p:ph idx="1"/>
          </p:nvPr>
        </p:nvSpPr>
        <p:spPr>
          <a:xfrm>
            <a:off x="395288" y="1844675"/>
            <a:ext cx="8229600" cy="4525963"/>
          </a:xfrm>
        </p:spPr>
        <p:txBody>
          <a:bodyPr>
            <a:normAutofit lnSpcReduction="10000"/>
          </a:bodyPr>
          <a:lstStyle/>
          <a:p>
            <a:pPr eaLnBrk="1" hangingPunct="1">
              <a:lnSpc>
                <a:spcPct val="80000"/>
              </a:lnSpc>
            </a:pPr>
            <a:r>
              <a:rPr lang="en-US" dirty="0" smtClean="0"/>
              <a:t>Cerebral palsy  (umbilical cord blood)</a:t>
            </a:r>
          </a:p>
          <a:p>
            <a:pPr eaLnBrk="1" hangingPunct="1">
              <a:lnSpc>
                <a:spcPct val="80000"/>
              </a:lnSpc>
            </a:pPr>
            <a:r>
              <a:rPr lang="en-US" dirty="0" smtClean="0"/>
              <a:t>Autism (adipose tissue)</a:t>
            </a:r>
          </a:p>
          <a:p>
            <a:pPr>
              <a:lnSpc>
                <a:spcPct val="80000"/>
              </a:lnSpc>
            </a:pPr>
            <a:r>
              <a:rPr lang="en-US" dirty="0" smtClean="0"/>
              <a:t>Alzheimer (bone marrow and adipose tissue)</a:t>
            </a:r>
          </a:p>
          <a:p>
            <a:pPr>
              <a:lnSpc>
                <a:spcPct val="80000"/>
              </a:lnSpc>
            </a:pPr>
            <a:r>
              <a:rPr lang="en-US" dirty="0" smtClean="0"/>
              <a:t>Parkinson disease (bone marrow and adipose tissue)</a:t>
            </a:r>
          </a:p>
          <a:p>
            <a:pPr>
              <a:lnSpc>
                <a:spcPct val="80000"/>
              </a:lnSpc>
            </a:pPr>
            <a:r>
              <a:rPr lang="en-US" dirty="0" smtClean="0"/>
              <a:t>Multiple sclerosis (bone marrow and adipose tissue)</a:t>
            </a:r>
          </a:p>
          <a:p>
            <a:pPr>
              <a:lnSpc>
                <a:spcPct val="80000"/>
              </a:lnSpc>
            </a:pPr>
            <a:r>
              <a:rPr lang="en-US" dirty="0" smtClean="0"/>
              <a:t>ALS (adipose tissue)</a:t>
            </a:r>
          </a:p>
          <a:p>
            <a:pPr>
              <a:lnSpc>
                <a:spcPct val="80000"/>
              </a:lnSpc>
            </a:pPr>
            <a:r>
              <a:rPr lang="en-US" dirty="0" smtClean="0"/>
              <a:t>Stroke (bone marrow)</a:t>
            </a:r>
          </a:p>
          <a:p>
            <a:pPr>
              <a:lnSpc>
                <a:spcPct val="80000"/>
              </a:lnSpc>
            </a:pPr>
            <a:r>
              <a:rPr lang="en-US" dirty="0" smtClean="0"/>
              <a:t>Spinal injury (Umbilical cord blood)</a:t>
            </a:r>
          </a:p>
          <a:p>
            <a:pPr>
              <a:lnSpc>
                <a:spcPct val="80000"/>
              </a:lnSpc>
              <a:buNone/>
            </a:pPr>
            <a:endParaRPr lang="en-US" dirty="0" smtClean="0"/>
          </a:p>
          <a:p>
            <a:pPr>
              <a:lnSpc>
                <a:spcPct val="80000"/>
              </a:lnSpc>
              <a:buNone/>
            </a:pPr>
            <a:endParaRPr lang="en-US" sz="1500" dirty="0" smtClean="0"/>
          </a:p>
          <a:p>
            <a:pPr>
              <a:lnSpc>
                <a:spcPct val="80000"/>
              </a:lnSpc>
            </a:pPr>
            <a:endParaRPr lang="en-US" sz="1500" dirty="0" smtClean="0"/>
          </a:p>
          <a:p>
            <a:pPr eaLnBrk="1" hangingPunct="1">
              <a:lnSpc>
                <a:spcPct val="80000"/>
              </a:lnSpc>
              <a:buFont typeface="Arial" charset="0"/>
              <a:buNone/>
            </a:pPr>
            <a:endParaRPr lang="en-US" sz="15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Are non embryonic stem cells from all sources of equal value?</a:t>
            </a: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176123"/>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Experimental and clinical transplantation : official journal of the Middle East Society for Organ Transplantation."/>
              </a:rPr>
              <a:t>Exp </a:t>
            </a:r>
            <a:r>
              <a:rPr kumimoji="0" lang="en-US" sz="1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Experimental and clinical transplantation : official journal of the Middle East Society for Organ Transplantation."/>
              </a:rPr>
              <a:t>Clin</a:t>
            </a:r>
            <a:r>
              <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Experimental and clinical transplantation : official journal of the Middle East Society for Organ Transplantation."/>
              </a:rPr>
              <a:t> Transplant.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2009 Dec;7(4):241-8.</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 derived mononuclear cell therapy for spinal cord injury: A phase I/II clinical safety and primary efficacy data.</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Kumar AA</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Kumar SR</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Narayanan R</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Arul K</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Baskaran M</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Stem Cells, Lifeline Institute of Regenerative Medicine, Rajiv Gandhi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Salai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Perungudi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Chennai.</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OBJECTIVE: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sought to assess the safety and therapeutic efficacy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human bone marrow derived mononuclear cell transplantation on spinal cord injury in a phase I/II, nonrandomized, open-label study,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conducted on 297 patients.</a:t>
            </a:r>
            <a:endParaRPr kumimoji="0" lang="el-G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MATERIALS AND METHODS: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transplanted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unmanipulated</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 mononuclear cells through a lumbar puncture, and assessed the outcome using standard neurologic investigations and American Spinal Injury Association (ASIA) protocol, and with respect to safety, therapeutic time window, CD34-/+ cell count, and influence on sex and age.</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RESULTS: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 serious complications or adverse events were reported, except for minor reversible complaints. Sensory and motor improvements occurred in 32.6% of patients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the time elapsed between the injury and the treatment considerably influenced the outcome of the therapy. The CD34-/+ cell count determined the state of improvement, or no improvement, but not the degree of improvement. No correlation was found between level of injury and improvement, and age and sex had no role in the outcome of the cellular therapy.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CONCLUSION: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Transplant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human bone marrow derived mononuclear cells through a lumbar puncture is safe, and one-third of spinal cord injury patients show perceptible improvements in the neurologic status. The time elapsed between injury and therapy and the number of CD34-/+ cells injected influenced the outcome of the therapy.</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51520" y="260649"/>
            <a:ext cx="8064896" cy="5632311"/>
          </a:xfrm>
          <a:prstGeom prst="rect">
            <a:avLst/>
          </a:prstGeom>
        </p:spPr>
        <p:txBody>
          <a:bodyPr wrap="square">
            <a:spAutoFit/>
          </a:bodyPr>
          <a:lstStyle/>
          <a:p>
            <a:r>
              <a:rPr lang="en-US" sz="1200" dirty="0" smtClean="0">
                <a:hlinkClick r:id="" action="ppaction://hlinkfile" tooltip="Brain : a journal of neurology."/>
              </a:rPr>
              <a:t>Brain.</a:t>
            </a:r>
            <a:r>
              <a:rPr lang="en-US" sz="1200" dirty="0" smtClean="0"/>
              <a:t> 2011 Jun;134(Pt 6):1790-807. </a:t>
            </a:r>
            <a:r>
              <a:rPr lang="en-US" sz="1200" dirty="0" err="1" smtClean="0"/>
              <a:t>Epub</a:t>
            </a:r>
            <a:r>
              <a:rPr lang="en-US" sz="1200" dirty="0" smtClean="0"/>
              <a:t> 2011 Apr 14</a:t>
            </a:r>
            <a:r>
              <a:rPr lang="en-US" sz="1200" dirty="0" smtClean="0"/>
              <a:t>.</a:t>
            </a:r>
          </a:p>
          <a:p>
            <a:endParaRPr lang="en-US" sz="1200" dirty="0" smtClean="0"/>
          </a:p>
          <a:p>
            <a:r>
              <a:rPr lang="en-US" sz="1200" b="1" dirty="0" smtClean="0"/>
              <a:t>Intravenous administration of auto serum-expanded </a:t>
            </a:r>
            <a:r>
              <a:rPr lang="en-US" sz="1200" b="1" dirty="0" err="1" smtClean="0"/>
              <a:t>autologous</a:t>
            </a:r>
            <a:r>
              <a:rPr lang="en-US" sz="1200" b="1" dirty="0" smtClean="0"/>
              <a:t> mesenchymal stem cells in stroke</a:t>
            </a:r>
            <a:r>
              <a:rPr lang="en-US" sz="1200" b="1" dirty="0" smtClean="0"/>
              <a:t>.</a:t>
            </a:r>
          </a:p>
          <a:p>
            <a:endParaRPr lang="en-US" sz="1200" b="1" dirty="0" smtClean="0"/>
          </a:p>
          <a:p>
            <a:r>
              <a:rPr lang="en-US" sz="1200" dirty="0" err="1" smtClean="0">
                <a:hlinkClick r:id="rId2" action="ppaction://hlinkfile"/>
              </a:rPr>
              <a:t>Honmou</a:t>
            </a:r>
            <a:r>
              <a:rPr lang="en-US" sz="1200" dirty="0" smtClean="0">
                <a:hlinkClick r:id="rId2" action="ppaction://hlinkfile"/>
              </a:rPr>
              <a:t> O</a:t>
            </a:r>
            <a:r>
              <a:rPr lang="en-US" sz="1200" dirty="0" smtClean="0"/>
              <a:t>, </a:t>
            </a:r>
            <a:r>
              <a:rPr lang="en-US" sz="1200" dirty="0" err="1" smtClean="0">
                <a:hlinkClick r:id="rId3" action="ppaction://hlinkfile"/>
              </a:rPr>
              <a:t>Houkin</a:t>
            </a:r>
            <a:r>
              <a:rPr lang="en-US" sz="1200" dirty="0" smtClean="0">
                <a:hlinkClick r:id="rId3" action="ppaction://hlinkfile"/>
              </a:rPr>
              <a:t> K</a:t>
            </a:r>
            <a:r>
              <a:rPr lang="en-US" sz="1200" dirty="0" smtClean="0"/>
              <a:t>, </a:t>
            </a:r>
            <a:r>
              <a:rPr lang="en-US" sz="1200" dirty="0" err="1" smtClean="0">
                <a:hlinkClick r:id="rId4" action="ppaction://hlinkfile"/>
              </a:rPr>
              <a:t>Matsunaga</a:t>
            </a:r>
            <a:r>
              <a:rPr lang="en-US" sz="1200" dirty="0" smtClean="0">
                <a:hlinkClick r:id="rId4" action="ppaction://hlinkfile"/>
              </a:rPr>
              <a:t> T</a:t>
            </a:r>
            <a:r>
              <a:rPr lang="en-US" sz="1200" dirty="0" smtClean="0"/>
              <a:t>, </a:t>
            </a:r>
            <a:r>
              <a:rPr lang="en-US" sz="1200" dirty="0" err="1" smtClean="0">
                <a:hlinkClick r:id="rId5" action="ppaction://hlinkfile"/>
              </a:rPr>
              <a:t>Niitsu</a:t>
            </a:r>
            <a:r>
              <a:rPr lang="en-US" sz="1200" dirty="0" smtClean="0">
                <a:hlinkClick r:id="rId5" action="ppaction://hlinkfile"/>
              </a:rPr>
              <a:t> Y</a:t>
            </a:r>
            <a:r>
              <a:rPr lang="en-US" sz="1200" dirty="0" smtClean="0"/>
              <a:t>, </a:t>
            </a:r>
            <a:r>
              <a:rPr lang="en-US" sz="1200" dirty="0" err="1" smtClean="0">
                <a:hlinkClick r:id="rId6" action="ppaction://hlinkfile"/>
              </a:rPr>
              <a:t>Ishiai</a:t>
            </a:r>
            <a:r>
              <a:rPr lang="en-US" sz="1200" dirty="0" smtClean="0">
                <a:hlinkClick r:id="rId6" action="ppaction://hlinkfile"/>
              </a:rPr>
              <a:t> S</a:t>
            </a:r>
            <a:r>
              <a:rPr lang="en-US" sz="1200" dirty="0" smtClean="0"/>
              <a:t>, </a:t>
            </a:r>
            <a:r>
              <a:rPr lang="en-US" sz="1200" dirty="0" smtClean="0">
                <a:hlinkClick r:id="rId7" action="ppaction://hlinkfile"/>
              </a:rPr>
              <a:t>Onodera R</a:t>
            </a:r>
            <a:r>
              <a:rPr lang="en-US" sz="1200" dirty="0" smtClean="0"/>
              <a:t>, </a:t>
            </a:r>
            <a:r>
              <a:rPr lang="en-US" sz="1200" dirty="0" smtClean="0">
                <a:hlinkClick r:id="rId8" action="ppaction://hlinkfile"/>
              </a:rPr>
              <a:t>Waxman SG</a:t>
            </a:r>
            <a:r>
              <a:rPr lang="en-US" sz="1200" dirty="0" smtClean="0"/>
              <a:t>, </a:t>
            </a:r>
            <a:r>
              <a:rPr lang="en-US" sz="1200" dirty="0" err="1" smtClean="0">
                <a:hlinkClick r:id="rId9" action="ppaction://hlinkfile"/>
              </a:rPr>
              <a:t>Kocsis</a:t>
            </a:r>
            <a:r>
              <a:rPr lang="en-US" sz="1200" dirty="0" smtClean="0">
                <a:hlinkClick r:id="rId9" action="ppaction://hlinkfile"/>
              </a:rPr>
              <a:t> JD</a:t>
            </a:r>
            <a:r>
              <a:rPr lang="en-US" sz="1200" dirty="0" smtClean="0"/>
              <a:t>.</a:t>
            </a:r>
          </a:p>
          <a:p>
            <a:endParaRPr lang="en-US" sz="1200" dirty="0" smtClean="0"/>
          </a:p>
          <a:p>
            <a:r>
              <a:rPr lang="en-US" sz="1200" dirty="0" smtClean="0"/>
              <a:t>Department </a:t>
            </a:r>
            <a:r>
              <a:rPr lang="en-US" sz="1200" dirty="0" smtClean="0"/>
              <a:t>of Neural Repair and Therapeutics, Sapporo Medical University, South-1st, West-16th, Chuo-</a:t>
            </a:r>
            <a:r>
              <a:rPr lang="en-US" sz="1200" dirty="0" err="1" smtClean="0"/>
              <a:t>ku</a:t>
            </a:r>
            <a:r>
              <a:rPr lang="en-US" sz="1200" dirty="0" smtClean="0"/>
              <a:t>, Sapporo, Hokkaido 060-8543, Japan. </a:t>
            </a:r>
            <a:r>
              <a:rPr lang="en-US" sz="1200" dirty="0" smtClean="0">
                <a:hlinkClick r:id="rId10"/>
              </a:rPr>
              <a:t>honmou@sapmed.ac.jp</a:t>
            </a:r>
            <a:endParaRPr lang="en-US" sz="1200" dirty="0" smtClean="0"/>
          </a:p>
          <a:p>
            <a:endParaRPr lang="en-US" sz="1200" dirty="0" smtClean="0"/>
          </a:p>
          <a:p>
            <a:r>
              <a:rPr lang="en-US" sz="1200" b="1" dirty="0" smtClean="0"/>
              <a:t>Abstract</a:t>
            </a:r>
          </a:p>
          <a:p>
            <a:r>
              <a:rPr lang="en-US" sz="1200" dirty="0" smtClean="0"/>
              <a:t>We </a:t>
            </a:r>
            <a:r>
              <a:rPr lang="en-US" sz="1200" dirty="0" smtClean="0"/>
              <a:t>report an </a:t>
            </a:r>
            <a:r>
              <a:rPr lang="en-US" sz="1200" dirty="0" err="1" smtClean="0"/>
              <a:t>unblinded</a:t>
            </a:r>
            <a:r>
              <a:rPr lang="en-US" sz="1200" dirty="0" smtClean="0"/>
              <a:t> study on </a:t>
            </a:r>
            <a:r>
              <a:rPr lang="en-US" sz="1200" b="1" dirty="0" smtClean="0"/>
              <a:t>12 patients with </a:t>
            </a:r>
            <a:r>
              <a:rPr lang="en-US" sz="1200" b="1" dirty="0" err="1" smtClean="0"/>
              <a:t>ischaemic</a:t>
            </a:r>
            <a:r>
              <a:rPr lang="en-US" sz="1200" b="1" dirty="0" smtClean="0"/>
              <a:t> grey matter, white matter and mixed lesions</a:t>
            </a:r>
            <a:r>
              <a:rPr lang="en-US" sz="1200" dirty="0" smtClean="0"/>
              <a:t>, in contrast to a prior study on </a:t>
            </a:r>
            <a:r>
              <a:rPr lang="en-US" sz="1200" dirty="0" err="1" smtClean="0"/>
              <a:t>autologous</a:t>
            </a:r>
            <a:r>
              <a:rPr lang="en-US" sz="1200" dirty="0" smtClean="0"/>
              <a:t> mesenchymal stem cells expanded in </a:t>
            </a:r>
            <a:r>
              <a:rPr lang="en-US" sz="1200" dirty="0" err="1" smtClean="0"/>
              <a:t>foetal</a:t>
            </a:r>
            <a:r>
              <a:rPr lang="en-US" sz="1200" dirty="0" smtClean="0"/>
              <a:t> calf serum that focused on grey matter lesions. Cells cultured in human serum expanded more rapidly than in </a:t>
            </a:r>
            <a:r>
              <a:rPr lang="en-US" sz="1200" dirty="0" err="1" smtClean="0"/>
              <a:t>foetal</a:t>
            </a:r>
            <a:r>
              <a:rPr lang="en-US" sz="1200" dirty="0" smtClean="0"/>
              <a:t> calf serum, reducing cell preparation time and risk of transmissible disorders such as bovine spongiform encephalomyelitis. </a:t>
            </a:r>
            <a:r>
              <a:rPr lang="en-US" sz="1200" b="1" dirty="0" err="1" smtClean="0"/>
              <a:t>Autologous</a:t>
            </a:r>
            <a:r>
              <a:rPr lang="en-US" sz="1200" b="1" dirty="0" smtClean="0"/>
              <a:t> mesenchymal stem cells were delivered intravenously 36-133 days post-stroke.</a:t>
            </a:r>
            <a:r>
              <a:rPr lang="en-US" sz="1200" dirty="0" smtClean="0"/>
              <a:t> All patients had magnetic resonance angiography to identify vascular lesions, and magnetic resonance imaging prior to cell infusion and at intervals up to 1 year after. Magnetic resonance perfusion-imaging and 3D-tractography were carried out in some patients. Neurological status was scored using the National Institutes of Health Stroke Scale and modified Rankin scores. We did not observe any central nervous system </a:t>
            </a:r>
            <a:r>
              <a:rPr lang="en-US" sz="1200" dirty="0" err="1" smtClean="0"/>
              <a:t>tumours</a:t>
            </a:r>
            <a:r>
              <a:rPr lang="en-US" sz="1200" dirty="0" smtClean="0"/>
              <a:t>, abnormal cell growths or neurological deterioration, and there was no evidence for venous </a:t>
            </a:r>
            <a:r>
              <a:rPr lang="en-US" sz="1200" dirty="0" err="1" smtClean="0"/>
              <a:t>thromboembolism</a:t>
            </a:r>
            <a:r>
              <a:rPr lang="en-US" sz="1200" dirty="0" smtClean="0"/>
              <a:t>, systemic malignancy or systemic infection in any of the patients following stem cell infusion. </a:t>
            </a:r>
            <a:r>
              <a:rPr lang="en-US" sz="1200" b="1" dirty="0" smtClean="0"/>
              <a:t>The median daily rate of National Institutes of Health Stroke Scale change was 0.36 during the first week post-infusion, compared with a median daily rate of change of 0.04 from the first day of testing to immediately before infusion. </a:t>
            </a:r>
            <a:r>
              <a:rPr lang="en-US" sz="1200" dirty="0" smtClean="0"/>
              <a:t>Daily rates of change in National Institutes of Health Stroke Scale scores during longer post-infusion intervals that more closely matched the interval between initial scoring and cell infusion also showed an increase following cell infusion. </a:t>
            </a:r>
            <a:r>
              <a:rPr lang="en-US" sz="1200" b="1" dirty="0" smtClean="0"/>
              <a:t>Mean lesion volume as assessed by magnetic resonance imaging was reduced by &gt;20% at 1 week post-cell infusion. </a:t>
            </a:r>
            <a:r>
              <a:rPr lang="en-US" sz="1200" dirty="0" smtClean="0"/>
              <a:t>While we would emphasize that the current study was </a:t>
            </a:r>
            <a:r>
              <a:rPr lang="en-US" sz="1200" dirty="0" err="1" smtClean="0"/>
              <a:t>unblinded</a:t>
            </a:r>
            <a:r>
              <a:rPr lang="en-US" sz="1200" dirty="0" smtClean="0"/>
              <a:t>, did not assess overall function or relative functional importance of different types of deficits, and does not exclude placebo effects or a contribution of recovery as a result of the natural history of stroke, our observations provide evidence supporting the </a:t>
            </a:r>
            <a:r>
              <a:rPr lang="en-US" sz="1200" b="1" dirty="0" smtClean="0"/>
              <a:t>feasibility and safety of delivery of a relatively large dose of </a:t>
            </a:r>
            <a:r>
              <a:rPr lang="en-US" sz="1200" b="1" dirty="0" err="1" smtClean="0"/>
              <a:t>autologous</a:t>
            </a:r>
            <a:r>
              <a:rPr lang="en-US" sz="1200" b="1" dirty="0" smtClean="0"/>
              <a:t> mesenchymal human stem cells</a:t>
            </a:r>
            <a:r>
              <a:rPr lang="en-US" sz="1200" dirty="0" smtClean="0"/>
              <a:t>, cultured in </a:t>
            </a:r>
            <a:r>
              <a:rPr lang="en-US" sz="1200" dirty="0" err="1" smtClean="0"/>
              <a:t>autologous</a:t>
            </a:r>
            <a:r>
              <a:rPr lang="en-US" sz="1200" dirty="0" smtClean="0"/>
              <a:t> human serum, into human subjects with stroke and support the need for additional blinded, placebo-controlled studies on </a:t>
            </a:r>
            <a:r>
              <a:rPr lang="en-US" sz="1200" dirty="0" err="1" smtClean="0"/>
              <a:t>autologous</a:t>
            </a:r>
            <a:r>
              <a:rPr lang="en-US" sz="1200" dirty="0" smtClean="0"/>
              <a:t> mesenchymal human stem cell infusion in stroke.</a:t>
            </a:r>
            <a:endParaRPr lang="en-US"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normAutofit fontScale="90000"/>
          </a:bodyPr>
          <a:lstStyle/>
          <a:p>
            <a:pPr eaLnBrk="1" hangingPunct="1"/>
            <a:r>
              <a:rPr lang="en-US" dirty="0" smtClean="0"/>
              <a:t>Non embryonic Stem cell treatments</a:t>
            </a:r>
            <a:br>
              <a:rPr lang="en-US" dirty="0" smtClean="0"/>
            </a:br>
            <a:r>
              <a:rPr lang="en-US" dirty="0" smtClean="0"/>
              <a:t>Orthopedics</a:t>
            </a:r>
            <a:endParaRPr lang="el-GR" dirty="0" smtClean="0"/>
          </a:p>
        </p:txBody>
      </p:sp>
      <p:sp>
        <p:nvSpPr>
          <p:cNvPr id="33795" name="2 - Θέση περιεχομένου"/>
          <p:cNvSpPr>
            <a:spLocks noGrp="1"/>
          </p:cNvSpPr>
          <p:nvPr>
            <p:ph idx="1"/>
          </p:nvPr>
        </p:nvSpPr>
        <p:spPr>
          <a:xfrm>
            <a:off x="395288" y="1844675"/>
            <a:ext cx="8229600" cy="4525963"/>
          </a:xfrm>
        </p:spPr>
        <p:txBody>
          <a:bodyPr>
            <a:normAutofit/>
          </a:bodyPr>
          <a:lstStyle/>
          <a:p>
            <a:pPr>
              <a:lnSpc>
                <a:spcPct val="80000"/>
              </a:lnSpc>
            </a:pPr>
            <a:r>
              <a:rPr lang="en-US" sz="3600" dirty="0" smtClean="0"/>
              <a:t>Arthritis (bone marrow and adipose tissue)</a:t>
            </a:r>
          </a:p>
          <a:p>
            <a:pPr>
              <a:lnSpc>
                <a:spcPct val="80000"/>
              </a:lnSpc>
            </a:pPr>
            <a:r>
              <a:rPr lang="en-US" sz="3600" dirty="0" smtClean="0"/>
              <a:t>Joint  trauma (bone marrow and adipose tissue)</a:t>
            </a:r>
          </a:p>
          <a:p>
            <a:pPr>
              <a:lnSpc>
                <a:spcPct val="80000"/>
              </a:lnSpc>
            </a:pPr>
            <a:r>
              <a:rPr lang="en-US" sz="3600" dirty="0" smtClean="0"/>
              <a:t>Bone regeneration (bone marrow and adipose tissue) </a:t>
            </a:r>
          </a:p>
          <a:p>
            <a:pPr>
              <a:lnSpc>
                <a:spcPct val="80000"/>
              </a:lnSpc>
            </a:pPr>
            <a:r>
              <a:rPr lang="en-US" sz="3600" dirty="0" smtClean="0"/>
              <a:t>Refractory bone fractions (bone marrow and adipose tissue) </a:t>
            </a:r>
          </a:p>
          <a:p>
            <a:pPr>
              <a:lnSpc>
                <a:spcPct val="80000"/>
              </a:lnSpc>
              <a:buNone/>
            </a:pPr>
            <a:endParaRPr lang="en-US" sz="1500" dirty="0" smtClean="0"/>
          </a:p>
          <a:p>
            <a:pPr>
              <a:lnSpc>
                <a:spcPct val="80000"/>
              </a:lnSpc>
            </a:pPr>
            <a:endParaRPr lang="en-US" sz="1500" dirty="0" smtClean="0"/>
          </a:p>
          <a:p>
            <a:pPr eaLnBrk="1" hangingPunct="1">
              <a:lnSpc>
                <a:spcPct val="80000"/>
              </a:lnSpc>
              <a:buFont typeface="Arial" charset="0"/>
              <a:buNone/>
            </a:pPr>
            <a:endParaRPr lang="en-US" sz="15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07504" y="97613"/>
            <a:ext cx="9144000" cy="4190850"/>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2" tooltip="Arthroscopy : the journal of arthroscopic &amp; related surgery : official publication of the Arthroscopy Association of North America and the International Arthroscopy Association."/>
              </a:rPr>
              <a:t>Arthroscopy</a:t>
            </a:r>
            <a:r>
              <a:rPr kumimoji="0" 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tooltip="Arthroscopy : the journal of arthroscopic &amp; related surgery : official publication of the Arthroscopy Association of North America and the International Arthroscopy Association."/>
              </a:rPr>
              <a:t>.</a:t>
            </a:r>
            <a:r>
              <a:rPr kumimoji="0" 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Apr;27(4):493-506. </a:t>
            </a:r>
            <a:r>
              <a:rPr kumimoji="0" lang="el-G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a:t>
            </a:r>
            <a:r>
              <a:rPr kumimoji="0" lang="el-G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Feb</a:t>
            </a:r>
            <a:r>
              <a:rPr kumimoji="0" 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19.</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Articular</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cartilage regeneration with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peripheral blood progenitor cells and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hyaluronic</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acid after arthroscopic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subchondral</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drilling: a report of 5 cases with histology.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Saw KY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4"/>
              </a:rPr>
              <a:t>Anz</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 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5"/>
              </a:rPr>
              <a:t>Merican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 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6"/>
              </a:rPr>
              <a:t>Tay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rPr>
              <a:t> YG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7"/>
              </a:rPr>
              <a:t>Ragavanaidu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a:rPr>
              <a:t> K</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8"/>
              </a:rPr>
              <a:t>Jee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8"/>
              </a:rPr>
              <a:t> CS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9"/>
              </a:rPr>
              <a:t>McGuire DA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Kuala Lumpur Sports Medicine Centre, Kuala Lumpur, Malaysia. sportsclinic@hotmail.com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899428"/>
            <a:ext cx="86764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Journal of cellular physiology."/>
              </a:rPr>
              <a:t>J Cell Physiol.</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 Nov;225(2):291-5</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Articular</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cartilage repair with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 mesenchymal cells</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Matsumoto 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Okabe 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5"/>
              </a:rPr>
              <a:t>Ikawa</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 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Iida 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Yasuda 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8"/>
              </a:rPr>
              <a:t>Nakamura 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9"/>
              </a:rPr>
              <a:t>Wakitani</a:t>
            </a:r>
            <a:r>
              <a:rPr kumimoji="0" lang="en-US"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9"/>
              </a:rPr>
              <a:t> 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Orthopaedic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Surgery, Osaka City University Graduate School of Medicine, Abeno-</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Osaka, Japan.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1609056"/>
            <a:ext cx="9144000" cy="34778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tooltip="Journal of the Medical Association of Thailand = Chotmaihet thangphaet."/>
              </a:rPr>
              <a:t>J Med Assoc Thai.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Mar;94(3):395-400</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 mesenchymal stem cells implantation for cartilage defects: two cases report</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3"/>
              </a:rPr>
              <a:t>Kasemkijwattana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 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4"/>
              </a:rPr>
              <a:t>Hongeng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 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5"/>
              </a:rPr>
              <a:t>Kesprayura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 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6"/>
              </a:rPr>
              <a:t>Rungsinaporn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rPr>
              <a:t> V</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7"/>
              </a:rPr>
              <a:t>Chaipinyo</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a:rPr>
              <a:t> K</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8"/>
              </a:rPr>
              <a:t>Chansiri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8"/>
              </a:rPr>
              <a:t> K</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Orthopedics, Faculty of Medicine, HRH Princess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Maha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Chakri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Sirindhorn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Medical Center,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Srinakhrinwirot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University,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Nakhon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Nayok</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Thailand. chann@swu.ac.th</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normAutofit fontScale="90000"/>
          </a:bodyPr>
          <a:lstStyle/>
          <a:p>
            <a:pPr eaLnBrk="1" hangingPunct="1"/>
            <a:r>
              <a:rPr lang="en-US" dirty="0" smtClean="0"/>
              <a:t>Non embryonic Stem cell treatments</a:t>
            </a:r>
            <a:br>
              <a:rPr lang="en-US" dirty="0" smtClean="0"/>
            </a:br>
            <a:r>
              <a:rPr lang="en-US" dirty="0" smtClean="0"/>
              <a:t>Other medical specialties</a:t>
            </a:r>
            <a:endParaRPr lang="el-GR" dirty="0" smtClean="0"/>
          </a:p>
        </p:txBody>
      </p:sp>
      <p:sp>
        <p:nvSpPr>
          <p:cNvPr id="33795" name="2 - Θέση περιεχομένου"/>
          <p:cNvSpPr>
            <a:spLocks noGrp="1"/>
          </p:cNvSpPr>
          <p:nvPr>
            <p:ph idx="1"/>
          </p:nvPr>
        </p:nvSpPr>
        <p:spPr>
          <a:xfrm>
            <a:off x="395288" y="1844675"/>
            <a:ext cx="8229600" cy="4525963"/>
          </a:xfrm>
        </p:spPr>
        <p:txBody>
          <a:bodyPr>
            <a:normAutofit lnSpcReduction="10000"/>
          </a:bodyPr>
          <a:lstStyle/>
          <a:p>
            <a:pPr>
              <a:lnSpc>
                <a:spcPct val="80000"/>
              </a:lnSpc>
            </a:pPr>
            <a:r>
              <a:rPr lang="en-US" sz="2800" dirty="0" smtClean="0"/>
              <a:t>Diabetes (umbilical cord blood adipose tissue)</a:t>
            </a:r>
          </a:p>
          <a:p>
            <a:pPr>
              <a:lnSpc>
                <a:spcPct val="80000"/>
              </a:lnSpc>
            </a:pPr>
            <a:r>
              <a:rPr lang="en-US" sz="2800" dirty="0" smtClean="0"/>
              <a:t>Pulmonary fibrosis (adipose tissue </a:t>
            </a:r>
            <a:r>
              <a:rPr lang="en-US" sz="2800" dirty="0" err="1" smtClean="0"/>
              <a:t>Bouros</a:t>
            </a:r>
            <a:r>
              <a:rPr lang="en-US" sz="2800" dirty="0" smtClean="0"/>
              <a:t> et al manuscript in preparation) </a:t>
            </a:r>
          </a:p>
          <a:p>
            <a:pPr>
              <a:lnSpc>
                <a:spcPct val="80000"/>
              </a:lnSpc>
            </a:pPr>
            <a:r>
              <a:rPr lang="en-US" sz="2800" dirty="0" smtClean="0"/>
              <a:t>Emphysema (adipose tissue)</a:t>
            </a:r>
          </a:p>
          <a:p>
            <a:pPr>
              <a:lnSpc>
                <a:spcPct val="80000"/>
              </a:lnSpc>
            </a:pPr>
            <a:r>
              <a:rPr lang="en-US" sz="2800" dirty="0" err="1" smtClean="0"/>
              <a:t>Endometium</a:t>
            </a:r>
            <a:r>
              <a:rPr lang="en-US" sz="2800" dirty="0" smtClean="0"/>
              <a:t> regeneration (bone marrow and adipose tissue)</a:t>
            </a:r>
          </a:p>
          <a:p>
            <a:pPr>
              <a:lnSpc>
                <a:spcPct val="80000"/>
              </a:lnSpc>
            </a:pPr>
            <a:r>
              <a:rPr lang="en-US" sz="2800" dirty="0" smtClean="0"/>
              <a:t>Breast augmentation  after lumpectomy (adipose tissue)</a:t>
            </a:r>
          </a:p>
          <a:p>
            <a:pPr>
              <a:lnSpc>
                <a:spcPct val="80000"/>
              </a:lnSpc>
            </a:pPr>
            <a:r>
              <a:rPr lang="en-US" sz="2800" dirty="0" smtClean="0"/>
              <a:t>Cornea  wound healing (adipose tissue)</a:t>
            </a:r>
          </a:p>
          <a:p>
            <a:pPr>
              <a:lnSpc>
                <a:spcPct val="80000"/>
              </a:lnSpc>
            </a:pPr>
            <a:r>
              <a:rPr lang="en-US" sz="2800" dirty="0" smtClean="0"/>
              <a:t>Urinary incontinence (bone marrow)</a:t>
            </a:r>
          </a:p>
          <a:p>
            <a:pPr>
              <a:lnSpc>
                <a:spcPct val="80000"/>
              </a:lnSpc>
            </a:pPr>
            <a:r>
              <a:rPr lang="en-US" sz="2800" dirty="0" smtClean="0"/>
              <a:t>Crone disease (Bone marrow and adipose tissue)</a:t>
            </a:r>
          </a:p>
          <a:p>
            <a:pPr>
              <a:lnSpc>
                <a:spcPct val="80000"/>
              </a:lnSpc>
            </a:pPr>
            <a:r>
              <a:rPr lang="en-US" sz="2800" dirty="0" smtClean="0"/>
              <a:t>Liver disease (bone marrow)</a:t>
            </a:r>
          </a:p>
          <a:p>
            <a:pPr>
              <a:lnSpc>
                <a:spcPct val="80000"/>
              </a:lnSpc>
              <a:buNone/>
            </a:pPr>
            <a:endParaRPr lang="en-US" sz="1500" dirty="0" smtClean="0"/>
          </a:p>
          <a:p>
            <a:pPr>
              <a:lnSpc>
                <a:spcPct val="80000"/>
              </a:lnSpc>
            </a:pPr>
            <a:endParaRPr lang="en-US" sz="1500" dirty="0" smtClean="0"/>
          </a:p>
          <a:p>
            <a:pPr eaLnBrk="1" hangingPunct="1">
              <a:lnSpc>
                <a:spcPct val="80000"/>
              </a:lnSpc>
              <a:buFont typeface="Arial" charset="0"/>
              <a:buNone/>
            </a:pPr>
            <a:endParaRPr lang="en-US" sz="15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107504" y="-25827"/>
            <a:ext cx="9144000" cy="6930062"/>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tooltip="Gut."/>
              </a:rPr>
              <a:t>Gut.</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 Dec;59(12):1662-9.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 Oct 4</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marrow-derived mesenchymal </a:t>
            </a:r>
            <a:r>
              <a:rPr kumimoji="0" lang="en-US" sz="13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stromal</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cell treatment for refractory luminal </a:t>
            </a:r>
            <a:r>
              <a:rPr kumimoji="0" lang="en-US" sz="13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Crohn's</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disease: results of a phase I study</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3"/>
              </a:rPr>
              <a:t>Duijvestein</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 M</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4"/>
              </a:rPr>
              <a:t>Vos</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 AC</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5"/>
              </a:rPr>
              <a:t>Roelofs</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 H</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6"/>
              </a:rPr>
              <a:t>Wildenberg</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rPr>
              <a:t> ME</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7"/>
              </a:rPr>
              <a:t>Wendrich</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a:rPr>
              <a:t> BB</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8"/>
              </a:rPr>
              <a:t>Verspaget</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8"/>
              </a:rPr>
              <a:t> HW</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9"/>
              </a:rPr>
              <a:t>Kooy-Winkelaar</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9"/>
              </a:rPr>
              <a:t> EM</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0"/>
              </a:rPr>
              <a:t>Koning</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0"/>
              </a:rPr>
              <a:t> F</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1"/>
              </a:rPr>
              <a:t>Zwaginga</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1"/>
              </a:rPr>
              <a:t> JJ</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2"/>
              </a:rPr>
              <a:t>Fidder</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2"/>
              </a:rPr>
              <a:t> HH</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3"/>
              </a:rPr>
              <a:t>Verhaar</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3"/>
              </a:rPr>
              <a:t> AP</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4"/>
              </a:rPr>
              <a:t>Fibbe</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4"/>
              </a:rPr>
              <a:t> WE</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5"/>
              </a:rPr>
              <a:t>van den Brink GR</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16"/>
              </a:rPr>
              <a:t>Hommes</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16"/>
              </a:rPr>
              <a:t> DW</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7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Gastroenterology and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Hepatology</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Leiden University Medical Center,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Albinusdreef</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2333 ZA Leiden, The Netherlands. m.duijvestein@lumc.nl</a:t>
            </a:r>
            <a:endParaRPr kumimoji="0" lang="el-GR" sz="17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b="1" i="1" dirty="0" smtClean="0">
              <a:solidFill>
                <a:srgbClr val="4F81BD"/>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BACKGROUND AND AIM: </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Mesenchymal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stromal</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cells (MSCs) are pluripotent cells that have immunosuppressive effects both in vitro and in experimental colitis. Promising results of MSC therapy have been obtained in patients with severe graft versus host disease of the gut. Our objective was to determine the safety and feasibility of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 derived MSC therapy in patients with refractory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Crohn's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disease.</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PATIENTS AND INTERVENTION: </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 adult patients with refractory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Crohn's</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disease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(eight females and two males) underwent bone marrow aspiration under local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anaesthesia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 MSCs were isolated and expanded ex vivo. MSCs were tested for phenotype and functionality in vitro. 9 patients received two doses of 1-2×10(6) cells/kg body weight, intravenously, 7 days apart. During follow-up, possible side effects and changes in patients'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Crohn's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disease activity index (CDAI) scores were monitored. Colonoscopies were performed at weeks 0 and 6, and mucosal inflammation was assessed by using the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Crohn's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disease endoscopic index of severity.</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RESULTS: </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MSCs isolated from patients with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Crohn's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disease showed similar morphology, phenotype and growth potential compared to MSCs from healthy donors. Importantly,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immunomodulatory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capacity was intact, 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Crohn's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disease MSCs significantly reduced peripheral blood mononuclear cell proliferation in vitro.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MSC infusion was without side effects, besides a mild allergic reaction probably due to the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cryopreservant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DMSO in one patient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Baseline median CDAI was 326 (224-378).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Three patients showed clinical response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(CDAI decrease ≥70 from baseline) 6 weeks post-treatment; conversely three patients required surgery due to disease worsening.</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CONCLUSIONS: </a:t>
            </a:r>
            <a:endParaRPr kumimoji="0" lang="el-GR" sz="14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Administration of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autologous</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bone marrow derived MSCs appears safe and feasible in the treatment of refractory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Crohn's</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disease. No serious adverse events were detected during bone marrow harvesting and administration</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916832"/>
            <a:ext cx="8640960" cy="3970318"/>
          </a:xfrm>
          <a:prstGeom prst="rect">
            <a:avLst/>
          </a:prstGeom>
        </p:spPr>
        <p:txBody>
          <a:bodyPr wrap="square">
            <a:spAutoFit/>
          </a:bodyPr>
          <a:lstStyle/>
          <a:p>
            <a:r>
              <a:rPr lang="en-US" b="1" dirty="0" smtClean="0"/>
              <a:t>One hundred and forty patients with </a:t>
            </a:r>
            <a:r>
              <a:rPr lang="en-US" b="1" dirty="0" err="1" smtClean="0"/>
              <a:t>endstage</a:t>
            </a:r>
            <a:r>
              <a:rPr lang="en-US" b="1" dirty="0" smtClean="0"/>
              <a:t> liver diseases were randomized into two groups</a:t>
            </a:r>
            <a:r>
              <a:rPr lang="en-US" dirty="0" smtClean="0"/>
              <a:t>.</a:t>
            </a:r>
          </a:p>
          <a:p>
            <a:endParaRPr lang="en-US" dirty="0" smtClean="0"/>
          </a:p>
          <a:p>
            <a:r>
              <a:rPr lang="en-US" b="1" dirty="0" smtClean="0"/>
              <a:t>Group 1, comprising 90 patients, received granulocyte colony stimulating factor for five days followed by </a:t>
            </a:r>
            <a:r>
              <a:rPr lang="en-US" b="1" dirty="0" err="1" smtClean="0"/>
              <a:t>autologous</a:t>
            </a:r>
            <a:r>
              <a:rPr lang="en-US" b="1" dirty="0" smtClean="0"/>
              <a:t> CD34+ and CD133+ stem cell infusion in the</a:t>
            </a:r>
          </a:p>
          <a:p>
            <a:r>
              <a:rPr lang="en-US" b="1" dirty="0" smtClean="0"/>
              <a:t>portal vein</a:t>
            </a:r>
            <a:r>
              <a:rPr lang="en-US" dirty="0" smtClean="0"/>
              <a:t>. </a:t>
            </a:r>
          </a:p>
          <a:p>
            <a:endParaRPr lang="en-US" dirty="0" smtClean="0"/>
          </a:p>
          <a:p>
            <a:r>
              <a:rPr lang="en-US" b="1" dirty="0" smtClean="0"/>
              <a:t>Group 2</a:t>
            </a:r>
            <a:r>
              <a:rPr lang="en-US" dirty="0" smtClean="0"/>
              <a:t>, comprising 50 patients, received regular liver treatment only and served as a </a:t>
            </a:r>
            <a:r>
              <a:rPr lang="en-US" b="1" dirty="0" smtClean="0"/>
              <a:t>control </a:t>
            </a:r>
            <a:r>
              <a:rPr lang="es-GT" b="1" dirty="0" smtClean="0"/>
              <a:t>group</a:t>
            </a:r>
            <a:r>
              <a:rPr lang="es-GT" dirty="0" smtClean="0"/>
              <a:t>.</a:t>
            </a:r>
          </a:p>
          <a:p>
            <a:endParaRPr lang="es-GT" dirty="0" smtClean="0"/>
          </a:p>
          <a:p>
            <a:r>
              <a:rPr lang="en-US" b="1" dirty="0" smtClean="0"/>
              <a:t>Near normalization of liver enzymes and improvement in synthetic function were observed in 54.5% of the group 1 patients</a:t>
            </a:r>
            <a:r>
              <a:rPr lang="en-US" dirty="0" smtClean="0"/>
              <a:t>; 13.6% of the patients showed stable states in the infused group. None of the patients in the control group showed improvement. </a:t>
            </a:r>
            <a:r>
              <a:rPr lang="en-US" b="1" dirty="0" smtClean="0"/>
              <a:t>No</a:t>
            </a:r>
          </a:p>
          <a:p>
            <a:r>
              <a:rPr lang="es-GT" b="1" dirty="0" smtClean="0"/>
              <a:t>adverse effects were noted.</a:t>
            </a:r>
            <a:endParaRPr lang="el-GR" b="1" dirty="0"/>
          </a:p>
        </p:txBody>
      </p:sp>
      <p:sp>
        <p:nvSpPr>
          <p:cNvPr id="3" name="2 - Ορθογώνιο"/>
          <p:cNvSpPr/>
          <p:nvPr/>
        </p:nvSpPr>
        <p:spPr>
          <a:xfrm>
            <a:off x="179512" y="260648"/>
            <a:ext cx="8856984" cy="1200329"/>
          </a:xfrm>
          <a:prstGeom prst="rect">
            <a:avLst/>
          </a:prstGeom>
        </p:spPr>
        <p:txBody>
          <a:bodyPr wrap="square">
            <a:spAutoFit/>
          </a:bodyPr>
          <a:lstStyle/>
          <a:p>
            <a:r>
              <a:rPr lang="en-US" b="1" dirty="0" err="1" smtClean="0"/>
              <a:t>Autologous</a:t>
            </a:r>
            <a:r>
              <a:rPr lang="en-US" b="1" dirty="0" smtClean="0"/>
              <a:t> CD34+ and CD133+ stem cells transplantation in</a:t>
            </a:r>
          </a:p>
          <a:p>
            <a:r>
              <a:rPr lang="en-US" b="1" dirty="0" smtClean="0"/>
              <a:t>patients with end stage liver disease</a:t>
            </a:r>
          </a:p>
          <a:p>
            <a:r>
              <a:rPr lang="es-GT" dirty="0" smtClean="0"/>
              <a:t>Hosny Salama et al El-Kasr Al-Aini School of Medicine Egypt</a:t>
            </a:r>
          </a:p>
          <a:p>
            <a:r>
              <a:rPr lang="nl-NL" i="1" dirty="0" smtClean="0"/>
              <a:t>World J Gastroenterol 2010 November 14; 16(42): 5297-5305</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534"/>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2" tooltip="Heart and vessels."/>
              </a:rPr>
              <a:t>Heart Vessels.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2009 Sep;24(5):321-8.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Epub</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2009 Sep 27</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Meta-analysis of randomized, controlled clinical trials in angiogenesis: gene and cell therapy in peripheral arterial disease</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De Haro J</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Acin F</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5"/>
              </a:rPr>
              <a:t>Lopez-Quintana A</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6"/>
              </a:rPr>
              <a:t>Florez A</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7"/>
              </a:rPr>
              <a:t>Martinez-Aguilar E</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GT"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8"/>
              </a:rPr>
              <a:t>Varela C</a:t>
            </a:r>
            <a:r>
              <a:rPr kumimoji="0" lang="es-G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Angiology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Vascular Surgery Service, Hospital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Universitario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Getafe, Madrid, Spain.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9"/>
              </a:rPr>
              <a:t>deharojoaquin@yahoo.es</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aim to determine the efficacy and safety of gene and cell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angiogenic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therapies in the treatment of peripheral arterial disease (PAD) and evaluate them for the first time by a meta-analysis. We include in the formal meta-analysis only the randomized placebo-controlled phase 2 studies with any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angiogenic</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gene or cell therapy modality to treat patients with PAD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intermittent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claudication</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ulcer or critical ischemia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identified by electronic search in MEDLINE and EMBASE databases (1980 to date). Altogether</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543 patients are analyzed from six randomized, controlled trials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are comparable with regard to patient selection, study design, and endpoints. We perform the meta-analysis regarding clinical improvement (improvement of peak walk time, relief in rest pain, ulcer healing or limb salvage) and rate of adverse events. At the end of treatment, therapeutic angiogenesis shows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significantly clinical improvement as compared to placebo in patients with PAD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(odds ratio [OR] = 1.437; 95% confidence interval [CI] = 1.03-2.00; P = 0.033). The response rate (improvement of peak walk time) of the pooled groups according to clinical severity does not significantly differ for gene therapy as compared with placebo in the treatment of claudicating patients (OR = 1.304; 95% CI = 0.90-1.89; P = 0.16). Otherwise, we find significant efficacy of the treatment in critical ischemia (OR = 2.20; 95% CI = 1.01-4.79; P = 0.046). The adverse events rates show a slightly significantly higher risk of potential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nonserious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adverse events (edema, hypotension,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proteinuria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 treated group (OR = 1.81; 95% CI = 1.01-3.38; P = 0.045). We find no differences in mortality from any cause, malignancy, or retinopathy.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patients with PAD, and particularly those with critical ischemia, improve their symptoms when treated with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angiogenic</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gene and cell therapy with acceptable tolerability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s-GT" sz="2400" dirty="0" smtClean="0"/>
              <a:t>Acta Neurobiol Exp (Wars). 2006;66(4):293-300.</a:t>
            </a:r>
          </a:p>
          <a:p>
            <a:pPr>
              <a:buNone/>
            </a:pPr>
            <a:r>
              <a:rPr lang="es-GT" dirty="0" smtClean="0"/>
              <a:t> </a:t>
            </a:r>
            <a:r>
              <a:rPr lang="es-GT" sz="3600" b="1" dirty="0" smtClean="0"/>
              <a:t>Human cord blood CD34+ cells and behavioral recovery following focal cerebral ischemia in rats.</a:t>
            </a:r>
          </a:p>
          <a:p>
            <a:pPr>
              <a:buNone/>
            </a:pPr>
            <a:r>
              <a:rPr lang="es-GT" dirty="0" smtClean="0"/>
              <a:t> </a:t>
            </a:r>
            <a:r>
              <a:rPr lang="es-GT" sz="2400" dirty="0" smtClean="0"/>
              <a:t>Nystedt J, Mäkinen S, Laine J, Jolkkonen J. Research and Development, Finnish Red Cross Blood Service, Kivihaantie 7, 00310 Helsinki, Finland. </a:t>
            </a:r>
            <a:endParaRPr lang="el-GR"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smtClean="0"/>
              <a:t>Conclusions </a:t>
            </a:r>
            <a:endParaRPr lang="el-GR" dirty="0"/>
          </a:p>
        </p:txBody>
      </p:sp>
      <p:sp>
        <p:nvSpPr>
          <p:cNvPr id="4" name="3 - Θέση περιεχομένου"/>
          <p:cNvSpPr>
            <a:spLocks noGrp="1"/>
          </p:cNvSpPr>
          <p:nvPr>
            <p:ph idx="1"/>
          </p:nvPr>
        </p:nvSpPr>
        <p:spPr/>
        <p:txBody>
          <a:bodyPr>
            <a:normAutofit lnSpcReduction="10000"/>
          </a:bodyPr>
          <a:lstStyle/>
          <a:p>
            <a:r>
              <a:rPr lang="en-US" dirty="0" smtClean="0"/>
              <a:t>Autologus non Embryonic stem cells (ANESCs) can be safely used for treatment </a:t>
            </a:r>
            <a:r>
              <a:rPr lang="en-US" dirty="0" smtClean="0"/>
              <a:t>of patients in applications considering many medical specialties.</a:t>
            </a:r>
          </a:p>
          <a:p>
            <a:r>
              <a:rPr lang="en-US" dirty="0" smtClean="0"/>
              <a:t>ANESCs </a:t>
            </a:r>
            <a:r>
              <a:rPr lang="en-US" dirty="0" smtClean="0"/>
              <a:t>age therefore young cells are better suited for therapies than older cells. </a:t>
            </a:r>
          </a:p>
          <a:p>
            <a:r>
              <a:rPr lang="en-US" dirty="0" smtClean="0"/>
              <a:t>Young </a:t>
            </a:r>
            <a:r>
              <a:rPr lang="en-US" dirty="0" smtClean="0"/>
              <a:t>ANESCs safely preserved in liquid nitrogen for many years can be successfully used in future autologus cell therapies.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39552" y="1340768"/>
            <a:ext cx="8136904" cy="3200876"/>
          </a:xfrm>
          <a:prstGeom prst="rect">
            <a:avLst/>
          </a:prstGeom>
        </p:spPr>
        <p:txBody>
          <a:bodyPr wrap="square">
            <a:spAutoFit/>
          </a:bodyPr>
          <a:lstStyle/>
          <a:p>
            <a:r>
              <a:rPr lang="es-GT" dirty="0" smtClean="0"/>
              <a:t>Bao X, Wei J, Feng M, Lu S, Li G, Dou W, Ma W, Ma S, An Y, Qin C, Zhao RC, Wang R.</a:t>
            </a:r>
          </a:p>
          <a:p>
            <a:endParaRPr lang="es-GT" dirty="0" smtClean="0"/>
          </a:p>
          <a:p>
            <a:endParaRPr lang="es-GT" dirty="0" smtClean="0"/>
          </a:p>
          <a:p>
            <a:r>
              <a:rPr lang="es-GT" sz="2800" b="1" dirty="0" smtClean="0"/>
              <a:t> Transplantation of human bone marrow-derived mesenchymal stem cells promotes behavioral recovery and endogenous neurogenesis after cerebral ischemia in rats.</a:t>
            </a:r>
            <a:r>
              <a:rPr lang="es-GT" b="1" dirty="0" smtClean="0"/>
              <a:t> </a:t>
            </a:r>
          </a:p>
          <a:p>
            <a:endParaRPr lang="es-GT" dirty="0" smtClean="0"/>
          </a:p>
          <a:p>
            <a:r>
              <a:rPr lang="es-GT" dirty="0" smtClean="0"/>
              <a:t>Brain Res. 2011 Jan 7;1367:103-13.</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260648"/>
            <a:ext cx="8424936" cy="3600986"/>
          </a:xfrm>
          <a:prstGeom prst="rect">
            <a:avLst/>
          </a:prstGeom>
        </p:spPr>
        <p:txBody>
          <a:bodyPr wrap="square">
            <a:spAutoFit/>
          </a:bodyPr>
          <a:lstStyle/>
          <a:p>
            <a:r>
              <a:rPr lang="es-GT" dirty="0" smtClean="0"/>
              <a:t>Tissue Eng Part A. 2011 Jan 12. [Epub ahead of print] </a:t>
            </a:r>
          </a:p>
          <a:p>
            <a:endParaRPr lang="es-GT" dirty="0" smtClean="0"/>
          </a:p>
          <a:p>
            <a:r>
              <a:rPr lang="es-GT" sz="2800" b="1" dirty="0" smtClean="0"/>
              <a:t>Dental Pulp Derived CD31-/CD146- Side Population Stem/Progenitor Cells Enhance Recovery of Focal Cerebral Ischemia in Rats.</a:t>
            </a:r>
          </a:p>
          <a:p>
            <a:endParaRPr lang="es-GT" dirty="0" smtClean="0"/>
          </a:p>
          <a:p>
            <a:r>
              <a:rPr lang="es-GT" dirty="0" smtClean="0"/>
              <a:t> Sugiyama M, Iohara K, Wakita H, Hattori H, Ueda M, Matsushita K, Nakashima M. Nagoya</a:t>
            </a:r>
          </a:p>
          <a:p>
            <a:endParaRPr lang="es-GT" dirty="0" smtClean="0"/>
          </a:p>
          <a:p>
            <a:r>
              <a:rPr lang="es-GT" dirty="0" smtClean="0"/>
              <a:t> University Granduate School of Medicine , Oral and Maxillofacial Surgery, Laboratory Medicine , Nagoya, Aichi, Japan; m-sugi@med.nagoya-u.ac.jp. </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692696"/>
            <a:ext cx="8208912" cy="2339102"/>
          </a:xfrm>
          <a:prstGeom prst="rect">
            <a:avLst/>
          </a:prstGeom>
        </p:spPr>
        <p:txBody>
          <a:bodyPr wrap="square">
            <a:spAutoFit/>
          </a:bodyPr>
          <a:lstStyle/>
          <a:p>
            <a:r>
              <a:rPr lang="es-GT" dirty="0" smtClean="0"/>
              <a:t>Ikegame Y, Yamashita K, Hayashi Si et al</a:t>
            </a:r>
          </a:p>
          <a:p>
            <a:endParaRPr lang="es-GT" dirty="0" smtClean="0"/>
          </a:p>
          <a:p>
            <a:r>
              <a:rPr lang="es-GT" sz="2800" b="1" dirty="0" smtClean="0"/>
              <a:t>Comparison of mesenchymal stem cells from adipose tissue and bone marrow for ischemic stroke therapy. </a:t>
            </a:r>
          </a:p>
          <a:p>
            <a:endParaRPr lang="es-GT" dirty="0" smtClean="0"/>
          </a:p>
          <a:p>
            <a:endParaRPr lang="es-GT" dirty="0" smtClean="0"/>
          </a:p>
          <a:p>
            <a:r>
              <a:rPr lang="es-GT" dirty="0" smtClean="0"/>
              <a:t>Cytotherapy. 2011 Jan 13.</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5651</Words>
  <Application>Microsoft Office PowerPoint</Application>
  <PresentationFormat>Προβολή στην οθόνη (4:3)</PresentationFormat>
  <Paragraphs>421</Paragraphs>
  <Slides>60</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60</vt:i4>
      </vt:variant>
    </vt:vector>
  </HeadingPairs>
  <TitlesOfParts>
    <vt:vector size="61" baseType="lpstr">
      <vt:lpstr>Θέμα του Office</vt:lpstr>
      <vt:lpstr>Therapeutic potential of non-embryonic autologus stem cells and the justification for stem cell banking.  </vt:lpstr>
      <vt:lpstr>What are stem cells? </vt:lpstr>
      <vt:lpstr>What types of stem cells are known? </vt:lpstr>
      <vt:lpstr>What are the sources of stem cells? </vt:lpstr>
      <vt:lpstr>Are non embryonic stem cells from all sources of equal value?</vt:lpstr>
      <vt:lpstr>Διαφάνεια 6</vt:lpstr>
      <vt:lpstr>Διαφάνεια 7</vt:lpstr>
      <vt:lpstr>Διαφάνεια 8</vt:lpstr>
      <vt:lpstr>Διαφάνεια 9</vt:lpstr>
      <vt:lpstr>Embryonic and non Embryonic Stem Cells</vt:lpstr>
      <vt:lpstr>Non Embryonic stem cells in the brain</vt:lpstr>
      <vt:lpstr>Διαφάνεια 12</vt:lpstr>
      <vt:lpstr>Embryonic vs non embryonic stem cells </vt:lpstr>
      <vt:lpstr>Autologus versus allogeneic therapy </vt:lpstr>
      <vt:lpstr>Non embryonic stem cell therapies: mimicry of a natural process</vt:lpstr>
      <vt:lpstr>Διαφάνεια 16</vt:lpstr>
      <vt:lpstr>Διαφάνεια 17</vt:lpstr>
      <vt:lpstr>Διαφάνεια 18</vt:lpstr>
      <vt:lpstr>Διαφάνεια 19</vt:lpstr>
      <vt:lpstr>Διαφάνεια 20</vt:lpstr>
      <vt:lpstr>Διαφάνεια 21</vt:lpstr>
      <vt:lpstr>Διαφάνεια 22</vt:lpstr>
      <vt:lpstr>Are cells collected at birth or a young age better suited for therapies ? </vt:lpstr>
      <vt:lpstr>Διαφάνεια 24</vt:lpstr>
      <vt:lpstr>Διαφάνεια 25</vt:lpstr>
      <vt:lpstr>Διαφάνεια 26</vt:lpstr>
      <vt:lpstr>Διαφάνεια 27</vt:lpstr>
      <vt:lpstr>Can frozen cells be utilized for therapy?</vt:lpstr>
      <vt:lpstr>Διαφάνεια 29</vt:lpstr>
      <vt:lpstr>Διαφάνεια 30</vt:lpstr>
      <vt:lpstr>Διαφάνεια 31</vt:lpstr>
      <vt:lpstr>Διαφάνεια 32</vt:lpstr>
      <vt:lpstr>GFP positive Neural like cells derived from GFP positive adipose tissue derived cryopreserved mesenchymal stem cells</vt:lpstr>
      <vt:lpstr>Διαφάνεια 34</vt:lpstr>
      <vt:lpstr>Plasticity of  cord stem cells</vt:lpstr>
      <vt:lpstr>Storing stem cells for future use </vt:lpstr>
      <vt:lpstr>Stem cell banking</vt:lpstr>
      <vt:lpstr>Stem cell therapies</vt:lpstr>
      <vt:lpstr>Διαφάνεια 39</vt:lpstr>
      <vt:lpstr>Non embryonic Stem cell treatments Plastic surgery and wound healing</vt:lpstr>
      <vt:lpstr>Διαφάνεια 41</vt:lpstr>
      <vt:lpstr>Διαφάνεια 42</vt:lpstr>
      <vt:lpstr>Διαφάνεια 43</vt:lpstr>
      <vt:lpstr>Non embryonic Stem cell treatments Cardiology -cardiosurgery</vt:lpstr>
      <vt:lpstr>Διαφάνεια 45</vt:lpstr>
      <vt:lpstr>Διαφάνεια 46</vt:lpstr>
      <vt:lpstr>Διαφάνεια 47</vt:lpstr>
      <vt:lpstr>Διαφάνεια 48</vt:lpstr>
      <vt:lpstr>Non embryonic Stem cell treatments Neurology</vt:lpstr>
      <vt:lpstr>Διαφάνεια 50</vt:lpstr>
      <vt:lpstr>Διαφάνεια 51</vt:lpstr>
      <vt:lpstr>Non embryonic Stem cell treatments Orthopedics</vt:lpstr>
      <vt:lpstr>Διαφάνεια 53</vt:lpstr>
      <vt:lpstr>Διαφάνεια 54</vt:lpstr>
      <vt:lpstr>Διαφάνεια 55</vt:lpstr>
      <vt:lpstr>Non embryonic Stem cell treatments Other medical specialties</vt:lpstr>
      <vt:lpstr>Διαφάνεια 57</vt:lpstr>
      <vt:lpstr>Διαφάνεια 58</vt:lpstr>
      <vt:lpstr>Διαφάνεια 59</vt:lpstr>
      <vt:lpstr>Conclusions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koliakos</dc:creator>
  <cp:lastModifiedBy>koliakos</cp:lastModifiedBy>
  <cp:revision>99</cp:revision>
  <dcterms:created xsi:type="dcterms:W3CDTF">2011-02-25T00:03:31Z</dcterms:created>
  <dcterms:modified xsi:type="dcterms:W3CDTF">2011-09-02T17:34:44Z</dcterms:modified>
</cp:coreProperties>
</file>